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handoutMasterIdLst>
    <p:handoutMasterId r:id="rId41"/>
  </p:handoutMasterIdLst>
  <p:sldIdLst>
    <p:sldId id="256" r:id="rId2"/>
    <p:sldId id="260" r:id="rId3"/>
    <p:sldId id="275" r:id="rId4"/>
    <p:sldId id="261" r:id="rId5"/>
    <p:sldId id="262" r:id="rId6"/>
    <p:sldId id="263" r:id="rId7"/>
    <p:sldId id="277" r:id="rId8"/>
    <p:sldId id="264" r:id="rId9"/>
    <p:sldId id="276" r:id="rId10"/>
    <p:sldId id="266" r:id="rId11"/>
    <p:sldId id="267" r:id="rId12"/>
    <p:sldId id="268" r:id="rId13"/>
    <p:sldId id="269" r:id="rId14"/>
    <p:sldId id="272" r:id="rId15"/>
    <p:sldId id="295" r:id="rId16"/>
    <p:sldId id="271" r:id="rId17"/>
    <p:sldId id="278" r:id="rId18"/>
    <p:sldId id="273" r:id="rId19"/>
    <p:sldId id="298" r:id="rId20"/>
    <p:sldId id="299" r:id="rId21"/>
    <p:sldId id="300" r:id="rId22"/>
    <p:sldId id="282" r:id="rId23"/>
    <p:sldId id="283" r:id="rId24"/>
    <p:sldId id="274" r:id="rId25"/>
    <p:sldId id="280" r:id="rId26"/>
    <p:sldId id="284" r:id="rId27"/>
    <p:sldId id="285" r:id="rId28"/>
    <p:sldId id="286" r:id="rId29"/>
    <p:sldId id="294" r:id="rId30"/>
    <p:sldId id="297" r:id="rId31"/>
    <p:sldId id="288" r:id="rId32"/>
    <p:sldId id="289" r:id="rId33"/>
    <p:sldId id="290" r:id="rId34"/>
    <p:sldId id="291" r:id="rId35"/>
    <p:sldId id="292" r:id="rId36"/>
    <p:sldId id="281" r:id="rId37"/>
    <p:sldId id="287" r:id="rId38"/>
    <p:sldId id="296" r:id="rId39"/>
  </p:sldIdLst>
  <p:sldSz cx="9144000" cy="6858000" type="screen4x3"/>
  <p:notesSz cx="6991350" cy="92821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691" autoAdjust="0"/>
  </p:normalViewPr>
  <p:slideViewPr>
    <p:cSldViewPr snapToGrid="0" snapToObjects="1">
      <p:cViewPr>
        <p:scale>
          <a:sx n="90" d="100"/>
          <a:sy n="90" d="100"/>
        </p:scale>
        <p:origin x="-1720" y="-5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8950"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60813" y="0"/>
            <a:ext cx="3028950" cy="463550"/>
          </a:xfrm>
          <a:prstGeom prst="rect">
            <a:avLst/>
          </a:prstGeom>
        </p:spPr>
        <p:txBody>
          <a:bodyPr vert="horz" lIns="91440" tIns="45720" rIns="91440" bIns="45720" rtlCol="0"/>
          <a:lstStyle>
            <a:lvl1pPr algn="r">
              <a:defRPr sz="1200"/>
            </a:lvl1pPr>
          </a:lstStyle>
          <a:p>
            <a:fld id="{452DBBBE-2C41-2845-8E24-CCC92578D181}" type="datetimeFigureOut">
              <a:rPr lang="en-US" smtClean="0"/>
              <a:t>2/26/15</a:t>
            </a:fld>
            <a:endParaRPr lang="en-US"/>
          </a:p>
        </p:txBody>
      </p:sp>
      <p:sp>
        <p:nvSpPr>
          <p:cNvPr id="4" name="Footer Placeholder 3"/>
          <p:cNvSpPr>
            <a:spLocks noGrp="1"/>
          </p:cNvSpPr>
          <p:nvPr>
            <p:ph type="ftr" sz="quarter" idx="2"/>
          </p:nvPr>
        </p:nvSpPr>
        <p:spPr>
          <a:xfrm>
            <a:off x="0" y="8816975"/>
            <a:ext cx="3028950"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60813" y="8816975"/>
            <a:ext cx="3028950" cy="463550"/>
          </a:xfrm>
          <a:prstGeom prst="rect">
            <a:avLst/>
          </a:prstGeom>
        </p:spPr>
        <p:txBody>
          <a:bodyPr vert="horz" lIns="91440" tIns="45720" rIns="91440" bIns="45720" rtlCol="0" anchor="b"/>
          <a:lstStyle>
            <a:lvl1pPr algn="r">
              <a:defRPr sz="1200"/>
            </a:lvl1pPr>
          </a:lstStyle>
          <a:p>
            <a:fld id="{49822352-AFBD-1F48-953F-1ABC76F82DE9}" type="slidenum">
              <a:rPr lang="en-US" smtClean="0"/>
              <a:t>‹#›</a:t>
            </a:fld>
            <a:endParaRPr lang="en-US"/>
          </a:p>
        </p:txBody>
      </p:sp>
    </p:spTree>
    <p:extLst>
      <p:ext uri="{BB962C8B-B14F-4D97-AF65-F5344CB8AC3E}">
        <p14:creationId xmlns:p14="http://schemas.microsoft.com/office/powerpoint/2010/main" val="2416152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 name="PlaceHolder 1"/>
          <p:cNvSpPr>
            <a:spLocks noGrp="1"/>
          </p:cNvSpPr>
          <p:nvPr>
            <p:ph type="body"/>
          </p:nvPr>
        </p:nvSpPr>
        <p:spPr>
          <a:xfrm>
            <a:off x="777240" y="4777560"/>
            <a:ext cx="6217560" cy="4525920"/>
          </a:xfrm>
          <a:prstGeom prst="rect">
            <a:avLst/>
          </a:prstGeom>
        </p:spPr>
        <p:txBody>
          <a:bodyPr lIns="0" tIns="0" rIns="0" bIns="0"/>
          <a:lstStyle/>
          <a:p>
            <a:r>
              <a:rPr lang="en-US" sz="2000">
                <a:latin typeface="Arial"/>
              </a:rPr>
              <a:t>Click to edit the notes format</a:t>
            </a:r>
            <a:endParaRPr/>
          </a:p>
        </p:txBody>
      </p:sp>
      <p:sp>
        <p:nvSpPr>
          <p:cNvPr id="40" name="PlaceHolder 2"/>
          <p:cNvSpPr>
            <a:spLocks noGrp="1"/>
          </p:cNvSpPr>
          <p:nvPr>
            <p:ph type="hdr"/>
          </p:nvPr>
        </p:nvSpPr>
        <p:spPr>
          <a:xfrm>
            <a:off x="0" y="0"/>
            <a:ext cx="3372840" cy="502560"/>
          </a:xfrm>
          <a:prstGeom prst="rect">
            <a:avLst/>
          </a:prstGeom>
        </p:spPr>
        <p:txBody>
          <a:bodyPr lIns="0" tIns="0" rIns="0" bIns="0"/>
          <a:lstStyle/>
          <a:p>
            <a:r>
              <a:rPr lang="en-US" sz="1400">
                <a:latin typeface="Times New Roman"/>
              </a:rPr>
              <a:t>&lt;header&gt;</a:t>
            </a:r>
            <a:endParaRPr/>
          </a:p>
        </p:txBody>
      </p:sp>
      <p:sp>
        <p:nvSpPr>
          <p:cNvPr id="41" name="PlaceHolder 3"/>
          <p:cNvSpPr>
            <a:spLocks noGrp="1"/>
          </p:cNvSpPr>
          <p:nvPr>
            <p:ph type="dt"/>
          </p:nvPr>
        </p:nvSpPr>
        <p:spPr>
          <a:xfrm>
            <a:off x="4399200" y="0"/>
            <a:ext cx="3372840" cy="502560"/>
          </a:xfrm>
          <a:prstGeom prst="rect">
            <a:avLst/>
          </a:prstGeom>
        </p:spPr>
        <p:txBody>
          <a:bodyPr lIns="0" tIns="0" rIns="0" bIns="0"/>
          <a:lstStyle/>
          <a:p>
            <a:pPr algn="r"/>
            <a:r>
              <a:rPr lang="en-US" sz="1400">
                <a:latin typeface="Times New Roman"/>
              </a:rPr>
              <a:t>&lt;date/time&gt;</a:t>
            </a:r>
            <a:endParaRPr/>
          </a:p>
        </p:txBody>
      </p:sp>
      <p:sp>
        <p:nvSpPr>
          <p:cNvPr id="42" name="PlaceHolder 4"/>
          <p:cNvSpPr>
            <a:spLocks noGrp="1"/>
          </p:cNvSpPr>
          <p:nvPr>
            <p:ph type="ftr"/>
          </p:nvPr>
        </p:nvSpPr>
        <p:spPr>
          <a:xfrm>
            <a:off x="0" y="9555480"/>
            <a:ext cx="3372840" cy="502560"/>
          </a:xfrm>
          <a:prstGeom prst="rect">
            <a:avLst/>
          </a:prstGeom>
        </p:spPr>
        <p:txBody>
          <a:bodyPr lIns="0" tIns="0" rIns="0" bIns="0" anchor="b"/>
          <a:lstStyle/>
          <a:p>
            <a:r>
              <a:rPr lang="en-US" sz="1400">
                <a:latin typeface="Times New Roman"/>
              </a:rPr>
              <a:t>&lt;footer&gt;</a:t>
            </a:r>
            <a:endParaRPr/>
          </a:p>
        </p:txBody>
      </p:sp>
      <p:sp>
        <p:nvSpPr>
          <p:cNvPr id="43" name="PlaceHolder 5"/>
          <p:cNvSpPr>
            <a:spLocks noGrp="1"/>
          </p:cNvSpPr>
          <p:nvPr>
            <p:ph type="sldNum"/>
          </p:nvPr>
        </p:nvSpPr>
        <p:spPr>
          <a:xfrm>
            <a:off x="4399200" y="9555480"/>
            <a:ext cx="3372840" cy="502560"/>
          </a:xfrm>
          <a:prstGeom prst="rect">
            <a:avLst/>
          </a:prstGeom>
        </p:spPr>
        <p:txBody>
          <a:bodyPr lIns="0" tIns="0" rIns="0" bIns="0" anchor="b"/>
          <a:lstStyle/>
          <a:p>
            <a:pPr algn="r"/>
            <a:fld id="{B6483437-41FE-4E8B-84DB-733BD660BBB2}" type="slidenum">
              <a:rPr lang="en-US" sz="1400">
                <a:latin typeface="Times New Roman"/>
              </a:rPr>
              <a:t>‹#›</a:t>
            </a:fld>
            <a:endParaRPr/>
          </a:p>
        </p:txBody>
      </p:sp>
    </p:spTree>
    <p:extLst>
      <p:ext uri="{BB962C8B-B14F-4D97-AF65-F5344CB8AC3E}">
        <p14:creationId xmlns:p14="http://schemas.microsoft.com/office/powerpoint/2010/main" val="41445848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PlaceHolder 1"/>
          <p:cNvSpPr>
            <a:spLocks noGrp="1"/>
          </p:cNvSpPr>
          <p:nvPr>
            <p:ph type="body"/>
          </p:nvPr>
        </p:nvSpPr>
        <p:spPr>
          <a:xfrm>
            <a:off x="698400" y="4408560"/>
            <a:ext cx="5594040" cy="4176360"/>
          </a:xfrm>
          <a:prstGeom prst="rect">
            <a:avLst/>
          </a:prstGeom>
        </p:spPr>
        <p:txBody>
          <a:bodyPr lIns="90000" tIns="45000" rIns="90000" bIns="45000"/>
          <a:lstStyle/>
          <a:p>
            <a:pPr>
              <a:lnSpc>
                <a:spcPct val="90000"/>
              </a:lnSpc>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27" name="PlaceHolder 2"/>
          <p:cNvSpPr>
            <a:spLocks noGrp="1"/>
          </p:cNvSpPr>
          <p:nvPr>
            <p:ph type="body"/>
          </p:nvPr>
        </p:nvSpPr>
        <p:spPr>
          <a:xfrm>
            <a:off x="549360" y="1600200"/>
            <a:ext cx="8042040" cy="2071440"/>
          </a:xfrm>
          <a:prstGeom prst="rect">
            <a:avLst/>
          </a:prstGeom>
        </p:spPr>
        <p:txBody>
          <a:bodyPr lIns="0" tIns="0" rIns="0" bIns="0"/>
          <a:lstStyle/>
          <a:p>
            <a:endParaRPr/>
          </a:p>
        </p:txBody>
      </p:sp>
      <p:sp>
        <p:nvSpPr>
          <p:cNvPr id="28" name="PlaceHolder 3"/>
          <p:cNvSpPr>
            <a:spLocks noGrp="1"/>
          </p:cNvSpPr>
          <p:nvPr>
            <p:ph type="body"/>
          </p:nvPr>
        </p:nvSpPr>
        <p:spPr>
          <a:xfrm>
            <a:off x="549360" y="3868920"/>
            <a:ext cx="8042040" cy="20714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30" name="PlaceHolder 2"/>
          <p:cNvSpPr>
            <a:spLocks noGrp="1"/>
          </p:cNvSpPr>
          <p:nvPr>
            <p:ph type="body"/>
          </p:nvPr>
        </p:nvSpPr>
        <p:spPr>
          <a:xfrm>
            <a:off x="549360" y="1600200"/>
            <a:ext cx="3924360" cy="2071440"/>
          </a:xfrm>
          <a:prstGeom prst="rect">
            <a:avLst/>
          </a:prstGeom>
        </p:spPr>
        <p:txBody>
          <a:bodyPr lIns="0" tIns="0" rIns="0" bIns="0"/>
          <a:lstStyle/>
          <a:p>
            <a:endParaRPr/>
          </a:p>
        </p:txBody>
      </p:sp>
      <p:sp>
        <p:nvSpPr>
          <p:cNvPr id="31" name="PlaceHolder 3"/>
          <p:cNvSpPr>
            <a:spLocks noGrp="1"/>
          </p:cNvSpPr>
          <p:nvPr>
            <p:ph type="body"/>
          </p:nvPr>
        </p:nvSpPr>
        <p:spPr>
          <a:xfrm>
            <a:off x="4670280" y="1600200"/>
            <a:ext cx="3924360" cy="2071440"/>
          </a:xfrm>
          <a:prstGeom prst="rect">
            <a:avLst/>
          </a:prstGeom>
        </p:spPr>
        <p:txBody>
          <a:bodyPr lIns="0" tIns="0" rIns="0" bIns="0"/>
          <a:lstStyle/>
          <a:p>
            <a:endParaRPr/>
          </a:p>
        </p:txBody>
      </p:sp>
      <p:sp>
        <p:nvSpPr>
          <p:cNvPr id="32" name="PlaceHolder 4"/>
          <p:cNvSpPr>
            <a:spLocks noGrp="1"/>
          </p:cNvSpPr>
          <p:nvPr>
            <p:ph type="body"/>
          </p:nvPr>
        </p:nvSpPr>
        <p:spPr>
          <a:xfrm>
            <a:off x="4670280" y="3868920"/>
            <a:ext cx="3924360" cy="2071440"/>
          </a:xfrm>
          <a:prstGeom prst="rect">
            <a:avLst/>
          </a:prstGeom>
        </p:spPr>
        <p:txBody>
          <a:bodyPr lIns="0" tIns="0" rIns="0" bIns="0"/>
          <a:lstStyle/>
          <a:p>
            <a:endParaRPr/>
          </a:p>
        </p:txBody>
      </p:sp>
      <p:sp>
        <p:nvSpPr>
          <p:cNvPr id="33" name="PlaceHolder 5"/>
          <p:cNvSpPr>
            <a:spLocks noGrp="1"/>
          </p:cNvSpPr>
          <p:nvPr>
            <p:ph type="body"/>
          </p:nvPr>
        </p:nvSpPr>
        <p:spPr>
          <a:xfrm>
            <a:off x="549360" y="3868920"/>
            <a:ext cx="3924360" cy="20714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35" name="PlaceHolder 2"/>
          <p:cNvSpPr>
            <a:spLocks noGrp="1"/>
          </p:cNvSpPr>
          <p:nvPr>
            <p:ph type="body"/>
          </p:nvPr>
        </p:nvSpPr>
        <p:spPr>
          <a:xfrm>
            <a:off x="549360" y="1600200"/>
            <a:ext cx="8042040" cy="4343040"/>
          </a:xfrm>
          <a:prstGeom prst="rect">
            <a:avLst/>
          </a:prstGeom>
        </p:spPr>
        <p:txBody>
          <a:bodyPr lIns="0" tIns="0" rIns="0" bIns="0"/>
          <a:lstStyle/>
          <a:p>
            <a:endParaRPr/>
          </a:p>
        </p:txBody>
      </p:sp>
      <p:sp>
        <p:nvSpPr>
          <p:cNvPr id="36" name="PlaceHolder 3"/>
          <p:cNvSpPr>
            <a:spLocks noGrp="1"/>
          </p:cNvSpPr>
          <p:nvPr>
            <p:ph type="body"/>
          </p:nvPr>
        </p:nvSpPr>
        <p:spPr>
          <a:xfrm>
            <a:off x="549360" y="1600200"/>
            <a:ext cx="8042040" cy="4343040"/>
          </a:xfrm>
          <a:prstGeom prst="rect">
            <a:avLst/>
          </a:prstGeom>
        </p:spPr>
        <p:txBody>
          <a:bodyPr lIns="0" tIns="0" rIns="0" bIns="0"/>
          <a:lstStyle/>
          <a:p>
            <a:endParaRPr/>
          </a:p>
        </p:txBody>
      </p:sp>
      <p:pic>
        <p:nvPicPr>
          <p:cNvPr id="37" name="Picture 36"/>
          <p:cNvPicPr/>
          <p:nvPr/>
        </p:nvPicPr>
        <p:blipFill>
          <a:blip r:embed="rId2"/>
          <a:stretch>
            <a:fillRect/>
          </a:stretch>
        </p:blipFill>
        <p:spPr>
          <a:xfrm>
            <a:off x="1848600" y="1600200"/>
            <a:ext cx="5443200" cy="4343040"/>
          </a:xfrm>
          <a:prstGeom prst="rect">
            <a:avLst/>
          </a:prstGeom>
          <a:ln>
            <a:noFill/>
          </a:ln>
        </p:spPr>
      </p:pic>
      <p:pic>
        <p:nvPicPr>
          <p:cNvPr id="38" name="Picture 37"/>
          <p:cNvPicPr/>
          <p:nvPr/>
        </p:nvPicPr>
        <p:blipFill>
          <a:blip r:embed="rId2"/>
          <a:stretch>
            <a:fillRect/>
          </a:stretch>
        </p:blipFill>
        <p:spPr>
          <a:xfrm>
            <a:off x="1848600" y="1600200"/>
            <a:ext cx="5443200" cy="434304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6" name="PlaceHolder 2"/>
          <p:cNvSpPr>
            <a:spLocks noGrp="1"/>
          </p:cNvSpPr>
          <p:nvPr>
            <p:ph type="subTitle"/>
          </p:nvPr>
        </p:nvSpPr>
        <p:spPr>
          <a:xfrm>
            <a:off x="549360" y="1600200"/>
            <a:ext cx="8042040" cy="434340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8" name="PlaceHolder 2"/>
          <p:cNvSpPr>
            <a:spLocks noGrp="1"/>
          </p:cNvSpPr>
          <p:nvPr>
            <p:ph type="body"/>
          </p:nvPr>
        </p:nvSpPr>
        <p:spPr>
          <a:xfrm>
            <a:off x="549360" y="1600200"/>
            <a:ext cx="8042040" cy="434304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10" name="PlaceHolder 2"/>
          <p:cNvSpPr>
            <a:spLocks noGrp="1"/>
          </p:cNvSpPr>
          <p:nvPr>
            <p:ph type="body"/>
          </p:nvPr>
        </p:nvSpPr>
        <p:spPr>
          <a:xfrm>
            <a:off x="549360" y="1600200"/>
            <a:ext cx="3924360" cy="4343040"/>
          </a:xfrm>
          <a:prstGeom prst="rect">
            <a:avLst/>
          </a:prstGeom>
        </p:spPr>
        <p:txBody>
          <a:bodyPr lIns="0" tIns="0" rIns="0" bIns="0"/>
          <a:lstStyle/>
          <a:p>
            <a:endParaRPr/>
          </a:p>
        </p:txBody>
      </p:sp>
      <p:sp>
        <p:nvSpPr>
          <p:cNvPr id="11" name="PlaceHolder 3"/>
          <p:cNvSpPr>
            <a:spLocks noGrp="1"/>
          </p:cNvSpPr>
          <p:nvPr>
            <p:ph type="body"/>
          </p:nvPr>
        </p:nvSpPr>
        <p:spPr>
          <a:xfrm>
            <a:off x="4670280" y="1600200"/>
            <a:ext cx="3924360" cy="434304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49360" y="107640"/>
            <a:ext cx="8042040" cy="619776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15" name="PlaceHolder 2"/>
          <p:cNvSpPr>
            <a:spLocks noGrp="1"/>
          </p:cNvSpPr>
          <p:nvPr>
            <p:ph type="body"/>
          </p:nvPr>
        </p:nvSpPr>
        <p:spPr>
          <a:xfrm>
            <a:off x="549360" y="1600200"/>
            <a:ext cx="3924360" cy="2071440"/>
          </a:xfrm>
          <a:prstGeom prst="rect">
            <a:avLst/>
          </a:prstGeom>
        </p:spPr>
        <p:txBody>
          <a:bodyPr lIns="0" tIns="0" rIns="0" bIns="0"/>
          <a:lstStyle/>
          <a:p>
            <a:endParaRPr/>
          </a:p>
        </p:txBody>
      </p:sp>
      <p:sp>
        <p:nvSpPr>
          <p:cNvPr id="16" name="PlaceHolder 3"/>
          <p:cNvSpPr>
            <a:spLocks noGrp="1"/>
          </p:cNvSpPr>
          <p:nvPr>
            <p:ph type="body"/>
          </p:nvPr>
        </p:nvSpPr>
        <p:spPr>
          <a:xfrm>
            <a:off x="549360" y="3868920"/>
            <a:ext cx="3924360" cy="2071440"/>
          </a:xfrm>
          <a:prstGeom prst="rect">
            <a:avLst/>
          </a:prstGeom>
        </p:spPr>
        <p:txBody>
          <a:bodyPr lIns="0" tIns="0" rIns="0" bIns="0"/>
          <a:lstStyle/>
          <a:p>
            <a:endParaRPr/>
          </a:p>
        </p:txBody>
      </p:sp>
      <p:sp>
        <p:nvSpPr>
          <p:cNvPr id="17" name="PlaceHolder 4"/>
          <p:cNvSpPr>
            <a:spLocks noGrp="1"/>
          </p:cNvSpPr>
          <p:nvPr>
            <p:ph type="body"/>
          </p:nvPr>
        </p:nvSpPr>
        <p:spPr>
          <a:xfrm>
            <a:off x="4670280" y="1600200"/>
            <a:ext cx="3924360" cy="434304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19" name="PlaceHolder 2"/>
          <p:cNvSpPr>
            <a:spLocks noGrp="1"/>
          </p:cNvSpPr>
          <p:nvPr>
            <p:ph type="body"/>
          </p:nvPr>
        </p:nvSpPr>
        <p:spPr>
          <a:xfrm>
            <a:off x="549360" y="1600200"/>
            <a:ext cx="3924360" cy="4343040"/>
          </a:xfrm>
          <a:prstGeom prst="rect">
            <a:avLst/>
          </a:prstGeom>
        </p:spPr>
        <p:txBody>
          <a:bodyPr lIns="0" tIns="0" rIns="0" bIns="0"/>
          <a:lstStyle/>
          <a:p>
            <a:endParaRPr/>
          </a:p>
        </p:txBody>
      </p:sp>
      <p:sp>
        <p:nvSpPr>
          <p:cNvPr id="20" name="PlaceHolder 3"/>
          <p:cNvSpPr>
            <a:spLocks noGrp="1"/>
          </p:cNvSpPr>
          <p:nvPr>
            <p:ph type="body"/>
          </p:nvPr>
        </p:nvSpPr>
        <p:spPr>
          <a:xfrm>
            <a:off x="4670280" y="1600200"/>
            <a:ext cx="3924360" cy="2071440"/>
          </a:xfrm>
          <a:prstGeom prst="rect">
            <a:avLst/>
          </a:prstGeom>
        </p:spPr>
        <p:txBody>
          <a:bodyPr lIns="0" tIns="0" rIns="0" bIns="0"/>
          <a:lstStyle/>
          <a:p>
            <a:endParaRPr/>
          </a:p>
        </p:txBody>
      </p:sp>
      <p:sp>
        <p:nvSpPr>
          <p:cNvPr id="21" name="PlaceHolder 4"/>
          <p:cNvSpPr>
            <a:spLocks noGrp="1"/>
          </p:cNvSpPr>
          <p:nvPr>
            <p:ph type="body"/>
          </p:nvPr>
        </p:nvSpPr>
        <p:spPr>
          <a:xfrm>
            <a:off x="4670280" y="3868920"/>
            <a:ext cx="3924360" cy="20714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23" name="PlaceHolder 2"/>
          <p:cNvSpPr>
            <a:spLocks noGrp="1"/>
          </p:cNvSpPr>
          <p:nvPr>
            <p:ph type="body"/>
          </p:nvPr>
        </p:nvSpPr>
        <p:spPr>
          <a:xfrm>
            <a:off x="549360" y="1600200"/>
            <a:ext cx="3924360" cy="2071440"/>
          </a:xfrm>
          <a:prstGeom prst="rect">
            <a:avLst/>
          </a:prstGeom>
        </p:spPr>
        <p:txBody>
          <a:bodyPr lIns="0" tIns="0" rIns="0" bIns="0"/>
          <a:lstStyle/>
          <a:p>
            <a:endParaRPr/>
          </a:p>
        </p:txBody>
      </p:sp>
      <p:sp>
        <p:nvSpPr>
          <p:cNvPr id="24" name="PlaceHolder 3"/>
          <p:cNvSpPr>
            <a:spLocks noGrp="1"/>
          </p:cNvSpPr>
          <p:nvPr>
            <p:ph type="body"/>
          </p:nvPr>
        </p:nvSpPr>
        <p:spPr>
          <a:xfrm>
            <a:off x="4670280" y="1600200"/>
            <a:ext cx="3924360" cy="2071440"/>
          </a:xfrm>
          <a:prstGeom prst="rect">
            <a:avLst/>
          </a:prstGeom>
        </p:spPr>
        <p:txBody>
          <a:bodyPr lIns="0" tIns="0" rIns="0" bIns="0"/>
          <a:lstStyle/>
          <a:p>
            <a:endParaRPr/>
          </a:p>
        </p:txBody>
      </p:sp>
      <p:sp>
        <p:nvSpPr>
          <p:cNvPr id="25" name="PlaceHolder 4"/>
          <p:cNvSpPr>
            <a:spLocks noGrp="1"/>
          </p:cNvSpPr>
          <p:nvPr>
            <p:ph type="body"/>
          </p:nvPr>
        </p:nvSpPr>
        <p:spPr>
          <a:xfrm>
            <a:off x="549360" y="3868920"/>
            <a:ext cx="8042040" cy="20714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549360" y="107640"/>
            <a:ext cx="8042040" cy="1336680"/>
          </a:xfrm>
          <a:prstGeom prst="rect">
            <a:avLst/>
          </a:prstGeom>
        </p:spPr>
        <p:txBody>
          <a:bodyPr anchor="b"/>
          <a:lstStyle/>
          <a:p>
            <a:pPr algn="ctr">
              <a:lnSpc>
                <a:spcPct val="100000"/>
              </a:lnSpc>
            </a:pPr>
            <a:r>
              <a:rPr lang="en-US" sz="4600">
                <a:solidFill>
                  <a:srgbClr val="2C7C9F"/>
                </a:solidFill>
                <a:latin typeface="News Gothic MT"/>
              </a:rPr>
              <a:t>Click to edit the title text formatClick to edit Master title style</a:t>
            </a:r>
            <a:endParaRPr/>
          </a:p>
        </p:txBody>
      </p:sp>
      <p:sp>
        <p:nvSpPr>
          <p:cNvPr id="6" name="PlaceHolder 2"/>
          <p:cNvSpPr>
            <a:spLocks noGrp="1"/>
          </p:cNvSpPr>
          <p:nvPr>
            <p:ph type="body"/>
          </p:nvPr>
        </p:nvSpPr>
        <p:spPr>
          <a:xfrm>
            <a:off x="549360" y="1600200"/>
            <a:ext cx="8042040" cy="4343040"/>
          </a:xfrm>
          <a:prstGeom prst="rect">
            <a:avLst/>
          </a:prstGeom>
        </p:spPr>
        <p:txBody>
          <a:bodyPr/>
          <a:lstStyle/>
          <a:p>
            <a:pPr>
              <a:buSzPct val="45000"/>
              <a:buFont typeface="StarSymbol"/>
              <a:buChar char=""/>
            </a:pPr>
            <a:r>
              <a:rPr lang="en-US" sz="2400">
                <a:solidFill>
                  <a:srgbClr val="595959"/>
                </a:solidFill>
                <a:latin typeface="News Gothic MT"/>
              </a:rPr>
              <a:t>Click to edit the outline text format</a:t>
            </a:r>
            <a:endParaRPr/>
          </a:p>
          <a:p>
            <a:pPr lvl="1">
              <a:buSzPct val="75000"/>
              <a:buFont typeface="StarSymbol"/>
              <a:buChar char=""/>
            </a:pPr>
            <a:r>
              <a:rPr lang="en-US" sz="2400">
                <a:solidFill>
                  <a:srgbClr val="595959"/>
                </a:solidFill>
                <a:latin typeface="News Gothic MT"/>
              </a:rPr>
              <a:t>Second Outline Level</a:t>
            </a:r>
            <a:endParaRPr/>
          </a:p>
          <a:p>
            <a:pPr lvl="2">
              <a:buSzPct val="45000"/>
              <a:buFont typeface="StarSymbol"/>
              <a:buChar char=""/>
            </a:pPr>
            <a:r>
              <a:rPr lang="en-US" sz="2400">
                <a:solidFill>
                  <a:srgbClr val="595959"/>
                </a:solidFill>
                <a:latin typeface="News Gothic MT"/>
              </a:rPr>
              <a:t>Third Outline Level</a:t>
            </a:r>
            <a:endParaRPr/>
          </a:p>
          <a:p>
            <a:pPr lvl="3">
              <a:buSzPct val="75000"/>
              <a:buFont typeface="StarSymbol"/>
              <a:buChar char=""/>
            </a:pPr>
            <a:r>
              <a:rPr lang="en-US" sz="2400">
                <a:solidFill>
                  <a:srgbClr val="595959"/>
                </a:solidFill>
                <a:latin typeface="News Gothic MT"/>
              </a:rPr>
              <a:t>Fourth Outline Level</a:t>
            </a:r>
            <a:endParaRPr/>
          </a:p>
          <a:p>
            <a:pPr lvl="4">
              <a:buSzPct val="45000"/>
              <a:buFont typeface="StarSymbol"/>
              <a:buChar char=""/>
            </a:pPr>
            <a:r>
              <a:rPr lang="en-US" sz="2400">
                <a:solidFill>
                  <a:srgbClr val="595959"/>
                </a:solidFill>
                <a:latin typeface="News Gothic MT"/>
              </a:rPr>
              <a:t>Fifth Outline Level</a:t>
            </a:r>
            <a:endParaRPr/>
          </a:p>
          <a:p>
            <a:pPr lvl="5">
              <a:buSzPct val="45000"/>
              <a:buFont typeface="StarSymbol"/>
              <a:buChar char=""/>
            </a:pPr>
            <a:r>
              <a:rPr lang="en-US" sz="2400">
                <a:solidFill>
                  <a:srgbClr val="595959"/>
                </a:solidFill>
                <a:latin typeface="News Gothic MT"/>
              </a:rPr>
              <a:t>Sixth Outline Level</a:t>
            </a:r>
            <a:endParaRPr/>
          </a:p>
          <a:p>
            <a:pPr>
              <a:lnSpc>
                <a:spcPct val="100000"/>
              </a:lnSpc>
              <a:buSzPct val="110000"/>
              <a:buFont typeface="Wingdings 2" charset="2"/>
              <a:buChar char=""/>
            </a:pPr>
            <a:r>
              <a:rPr lang="en-US" sz="2400">
                <a:solidFill>
                  <a:srgbClr val="595959"/>
                </a:solidFill>
                <a:latin typeface="News Gothic MT"/>
              </a:rPr>
              <a:t>Seventh Outline LevelClick to edit Master text styles</a:t>
            </a:r>
            <a:endParaRPr/>
          </a:p>
          <a:p>
            <a:pPr lvl="1">
              <a:lnSpc>
                <a:spcPct val="100000"/>
              </a:lnSpc>
              <a:buSzPct val="110000"/>
              <a:buFont typeface="Wingdings 2" charset="2"/>
              <a:buChar char=""/>
            </a:pPr>
            <a:r>
              <a:rPr lang="en-US" sz="2200">
                <a:solidFill>
                  <a:srgbClr val="595959"/>
                </a:solidFill>
                <a:latin typeface="News Gothic MT"/>
              </a:rPr>
              <a:t>Second level</a:t>
            </a:r>
            <a:endParaRPr/>
          </a:p>
          <a:p>
            <a:pPr lvl="2">
              <a:lnSpc>
                <a:spcPct val="100000"/>
              </a:lnSpc>
              <a:buSzPct val="110000"/>
              <a:buFont typeface="Wingdings 2" charset="2"/>
              <a:buChar char=""/>
            </a:pPr>
            <a:r>
              <a:rPr lang="en-US" sz="2000">
                <a:solidFill>
                  <a:srgbClr val="595959"/>
                </a:solidFill>
                <a:latin typeface="News Gothic MT"/>
              </a:rPr>
              <a:t>Third level</a:t>
            </a:r>
            <a:endParaRPr/>
          </a:p>
          <a:p>
            <a:pPr lvl="3">
              <a:lnSpc>
                <a:spcPct val="100000"/>
              </a:lnSpc>
              <a:buSzPct val="110000"/>
              <a:buFont typeface="Wingdings 2" charset="2"/>
              <a:buChar char=""/>
            </a:pPr>
            <a:r>
              <a:rPr lang="en-US">
                <a:solidFill>
                  <a:srgbClr val="595959"/>
                </a:solidFill>
                <a:latin typeface="News Gothic MT"/>
              </a:rPr>
              <a:t>Fourth level</a:t>
            </a:r>
            <a:endParaRPr/>
          </a:p>
          <a:p>
            <a:pPr lvl="4">
              <a:lnSpc>
                <a:spcPct val="100000"/>
              </a:lnSpc>
              <a:buSzPct val="110000"/>
              <a:buFont typeface="Wingdings 2" charset="2"/>
              <a:buChar char=""/>
            </a:pPr>
            <a:r>
              <a:rPr lang="en-US">
                <a:solidFill>
                  <a:srgbClr val="595959"/>
                </a:solidFill>
                <a:latin typeface="News Gothic MT"/>
              </a:rPr>
              <a:t>Fifth level</a:t>
            </a:r>
            <a:endParaRPr/>
          </a:p>
        </p:txBody>
      </p:sp>
      <p:sp>
        <p:nvSpPr>
          <p:cNvPr id="2" name="PlaceHolder 3"/>
          <p:cNvSpPr>
            <a:spLocks noGrp="1"/>
          </p:cNvSpPr>
          <p:nvPr>
            <p:ph type="dt"/>
          </p:nvPr>
        </p:nvSpPr>
        <p:spPr>
          <a:xfrm>
            <a:off x="5629680" y="6275520"/>
            <a:ext cx="2133360" cy="364680"/>
          </a:xfrm>
          <a:prstGeom prst="rect">
            <a:avLst/>
          </a:prstGeom>
        </p:spPr>
        <p:txBody>
          <a:bodyPr anchor="ctr"/>
          <a:lstStyle/>
          <a:p>
            <a:pPr algn="r">
              <a:lnSpc>
                <a:spcPct val="100000"/>
              </a:lnSpc>
            </a:pPr>
            <a:r>
              <a:rPr lang="en-US" sz="1200" b="1">
                <a:solidFill>
                  <a:srgbClr val="FFFFFF"/>
                </a:solidFill>
                <a:latin typeface="Arial"/>
                <a:ea typeface="ＭＳ Ｐゴシック"/>
              </a:rPr>
              <a:t>9/8/14</a:t>
            </a:r>
            <a:endParaRPr/>
          </a:p>
        </p:txBody>
      </p:sp>
      <p:sp>
        <p:nvSpPr>
          <p:cNvPr id="3" name="PlaceHolder 4"/>
          <p:cNvSpPr>
            <a:spLocks noGrp="1"/>
          </p:cNvSpPr>
          <p:nvPr>
            <p:ph type="ftr"/>
          </p:nvPr>
        </p:nvSpPr>
        <p:spPr>
          <a:xfrm>
            <a:off x="264600" y="6275520"/>
            <a:ext cx="4840560" cy="364680"/>
          </a:xfrm>
          <a:prstGeom prst="rect">
            <a:avLst/>
          </a:prstGeom>
        </p:spPr>
        <p:txBody>
          <a:bodyPr anchor="ctr"/>
          <a:lstStyle/>
          <a:p>
            <a:endParaRPr/>
          </a:p>
        </p:txBody>
      </p:sp>
      <p:sp>
        <p:nvSpPr>
          <p:cNvPr id="4" name="PlaceHolder 5"/>
          <p:cNvSpPr>
            <a:spLocks noGrp="1"/>
          </p:cNvSpPr>
          <p:nvPr>
            <p:ph type="sldNum"/>
          </p:nvPr>
        </p:nvSpPr>
        <p:spPr>
          <a:xfrm>
            <a:off x="7898040" y="6275520"/>
            <a:ext cx="990360" cy="364680"/>
          </a:xfrm>
          <a:prstGeom prst="rect">
            <a:avLst/>
          </a:prstGeom>
        </p:spPr>
        <p:txBody>
          <a:bodyPr anchor="ctr"/>
          <a:lstStyle/>
          <a:p>
            <a:pPr algn="r">
              <a:lnSpc>
                <a:spcPct val="100000"/>
              </a:lnSpc>
            </a:pPr>
            <a:fld id="{6F1C5666-7F91-439B-93C4-D7283F47BD81}" type="slidenum">
              <a:rPr lang="en-US" sz="3600" b="1">
                <a:solidFill>
                  <a:srgbClr val="FFFFFF"/>
                </a:solidFill>
                <a:latin typeface="Arial"/>
                <a:ea typeface="ＭＳ Ｐゴシック"/>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1295280" y="1735665"/>
            <a:ext cx="6716520" cy="3279747"/>
          </a:xfrm>
          <a:prstGeom prst="rect">
            <a:avLst/>
          </a:prstGeom>
        </p:spPr>
        <p:txBody>
          <a:bodyPr anchor="b"/>
          <a:lstStyle/>
          <a:p>
            <a:pPr algn="ctr">
              <a:lnSpc>
                <a:spcPct val="100000"/>
              </a:lnSpc>
            </a:pPr>
            <a:r>
              <a:rPr lang="en-US" sz="4600" dirty="0" smtClean="0">
                <a:solidFill>
                  <a:srgbClr val="2C7C9F"/>
                </a:solidFill>
                <a:latin typeface="News Gothic MT"/>
              </a:rPr>
              <a:t>Functions
</a:t>
            </a:r>
            <a:r>
              <a:rPr lang="en-US" sz="2400" dirty="0" smtClean="0">
                <a:solidFill>
                  <a:srgbClr val="2C7C9F"/>
                </a:solidFill>
                <a:latin typeface="News Gothic MT"/>
              </a:rPr>
              <a:t>CMSC 201</a:t>
            </a:r>
            <a:r>
              <a:rPr lang="en-US" sz="3200" dirty="0" smtClean="0">
                <a:solidFill>
                  <a:srgbClr val="09213B"/>
                </a:solidFill>
                <a:latin typeface="News Gothic MT"/>
              </a:rPr>
              <a:t>
</a:t>
            </a:r>
            <a:r>
              <a:rPr lang="en-US" sz="2800" dirty="0" smtClean="0">
                <a:solidFill>
                  <a:srgbClr val="09213B"/>
                </a:solidFill>
                <a:latin typeface="News Gothic MT"/>
              </a:rPr>
              <a:t>
</a:t>
            </a:r>
            <a:endParaRPr dirty="0"/>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Functions</a:t>
            </a:r>
            <a:endParaRPr dirty="0"/>
          </a:p>
        </p:txBody>
      </p:sp>
      <p:sp>
        <p:nvSpPr>
          <p:cNvPr id="46" name="TextShape 2"/>
          <p:cNvSpPr txBox="1"/>
          <p:nvPr/>
        </p:nvSpPr>
        <p:spPr>
          <a:xfrm>
            <a:off x="549359" y="1600200"/>
            <a:ext cx="8042041" cy="4343040"/>
          </a:xfrm>
          <a:prstGeom prst="rect">
            <a:avLst/>
          </a:prstGeom>
        </p:spPr>
        <p:txBody>
          <a:bodyPr/>
          <a:lstStyle/>
          <a:p>
            <a:pPr>
              <a:lnSpc>
                <a:spcPct val="110000"/>
              </a:lnSpc>
              <a:buSzPct val="110000"/>
            </a:pPr>
            <a:r>
              <a:rPr lang="en-US" sz="2400" dirty="0" smtClean="0">
                <a:solidFill>
                  <a:srgbClr val="595959"/>
                </a:solidFill>
                <a:latin typeface="News Gothic MT"/>
              </a:rPr>
              <a:t>So in general, when we want to call a function, we use the following format:</a:t>
            </a:r>
          </a:p>
          <a:p>
            <a:pPr>
              <a:lnSpc>
                <a:spcPct val="80000"/>
              </a:lnSpc>
              <a:buSzPct val="110000"/>
            </a:pPr>
            <a:endParaRPr lang="en-US" sz="2400" dirty="0">
              <a:solidFill>
                <a:srgbClr val="595959"/>
              </a:solidFill>
              <a:latin typeface="News Gothic MT"/>
            </a:endParaRPr>
          </a:p>
          <a:p>
            <a:pPr lvl="1">
              <a:lnSpc>
                <a:spcPct val="80000"/>
              </a:lnSpc>
              <a:buSzPct val="110000"/>
            </a:pPr>
            <a:r>
              <a:rPr lang="en-US" sz="2400" dirty="0" smtClean="0">
                <a:solidFill>
                  <a:srgbClr val="000000"/>
                </a:solidFill>
                <a:latin typeface="Courier"/>
                <a:cs typeface="Courier"/>
              </a:rPr>
              <a:t>result = </a:t>
            </a:r>
            <a:r>
              <a:rPr lang="en-US" sz="2400" dirty="0" err="1" smtClean="0">
                <a:solidFill>
                  <a:srgbClr val="000000"/>
                </a:solidFill>
                <a:latin typeface="Courier"/>
                <a:cs typeface="Courier"/>
              </a:rPr>
              <a:t>functionName</a:t>
            </a:r>
            <a:r>
              <a:rPr lang="en-US" sz="2400" dirty="0" smtClean="0">
                <a:solidFill>
                  <a:srgbClr val="000000"/>
                </a:solidFill>
                <a:latin typeface="Courier"/>
                <a:cs typeface="Courier"/>
              </a:rPr>
              <a:t>(arg1, arg2)</a:t>
            </a:r>
            <a:endParaRPr lang="en-US" sz="2400" dirty="0">
              <a:solidFill>
                <a:srgbClr val="000000"/>
              </a:solidFill>
              <a:latin typeface="Courier"/>
              <a:cs typeface="Courier"/>
            </a:endParaRPr>
          </a:p>
        </p:txBody>
      </p:sp>
    </p:spTree>
    <p:extLst>
      <p:ext uri="{BB962C8B-B14F-4D97-AF65-F5344CB8AC3E}">
        <p14:creationId xmlns:p14="http://schemas.microsoft.com/office/powerpoint/2010/main" val="460305029"/>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Writing a Function</a:t>
            </a:r>
            <a:endParaRPr dirty="0"/>
          </a:p>
        </p:txBody>
      </p:sp>
      <p:sp>
        <p:nvSpPr>
          <p:cNvPr id="46" name="TextShape 2"/>
          <p:cNvSpPr txBox="1"/>
          <p:nvPr/>
        </p:nvSpPr>
        <p:spPr>
          <a:xfrm>
            <a:off x="549360" y="1600200"/>
            <a:ext cx="8042040" cy="4343040"/>
          </a:xfrm>
          <a:prstGeom prst="rect">
            <a:avLst/>
          </a:prstGeom>
        </p:spPr>
        <p:txBody>
          <a:bodyPr/>
          <a:lstStyle/>
          <a:p>
            <a:pPr>
              <a:lnSpc>
                <a:spcPct val="80000"/>
              </a:lnSpc>
              <a:buSzPct val="110000"/>
            </a:pPr>
            <a:r>
              <a:rPr lang="en-US" sz="2400" dirty="0" smtClean="0">
                <a:solidFill>
                  <a:srgbClr val="595959"/>
                </a:solidFill>
                <a:latin typeface="News Gothic MT"/>
              </a:rPr>
              <a:t>That’s great, but where do functions come from?</a:t>
            </a:r>
            <a:endParaRPr lang="en-US" sz="2400" dirty="0">
              <a:solidFill>
                <a:schemeClr val="tx1">
                  <a:lumMod val="65000"/>
                  <a:lumOff val="35000"/>
                </a:schemeClr>
              </a:solidFill>
              <a:latin typeface="News Gothic MT"/>
            </a:endParaRPr>
          </a:p>
        </p:txBody>
      </p:sp>
    </p:spTree>
    <p:extLst>
      <p:ext uri="{BB962C8B-B14F-4D97-AF65-F5344CB8AC3E}">
        <p14:creationId xmlns:p14="http://schemas.microsoft.com/office/powerpoint/2010/main" val="703556170"/>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851916"/>
          </a:xfrm>
          <a:prstGeom prst="rect">
            <a:avLst/>
          </a:prstGeom>
        </p:spPr>
        <p:txBody>
          <a:bodyPr anchor="b"/>
          <a:lstStyle/>
          <a:p>
            <a:pPr algn="ctr">
              <a:lnSpc>
                <a:spcPct val="100000"/>
              </a:lnSpc>
            </a:pPr>
            <a:r>
              <a:rPr lang="en-US" sz="4600" dirty="0" smtClean="0">
                <a:solidFill>
                  <a:srgbClr val="2C7C9F"/>
                </a:solidFill>
                <a:latin typeface="News Gothic MT"/>
              </a:rPr>
              <a:t>Making a Function</a:t>
            </a:r>
            <a:endParaRPr dirty="0"/>
          </a:p>
        </p:txBody>
      </p:sp>
      <p:sp>
        <p:nvSpPr>
          <p:cNvPr id="46" name="TextShape 2"/>
          <p:cNvSpPr txBox="1"/>
          <p:nvPr/>
        </p:nvSpPr>
        <p:spPr>
          <a:xfrm>
            <a:off x="549360" y="1134534"/>
            <a:ext cx="8042040" cy="4343040"/>
          </a:xfrm>
          <a:prstGeom prst="rect">
            <a:avLst/>
          </a:prstGeom>
        </p:spPr>
        <p:txBody>
          <a:bodyPr/>
          <a:lstStyle/>
          <a:p>
            <a:pPr>
              <a:lnSpc>
                <a:spcPct val="110000"/>
              </a:lnSpc>
              <a:buSzPct val="110000"/>
            </a:pPr>
            <a:r>
              <a:rPr lang="en-US" sz="2400" dirty="0" smtClean="0">
                <a:solidFill>
                  <a:srgbClr val="595959"/>
                </a:solidFill>
                <a:latin typeface="News Gothic MT"/>
              </a:rPr>
              <a:t>Say we have the following code to find the maximum of a list:</a:t>
            </a:r>
          </a:p>
          <a:p>
            <a:pPr>
              <a:buSzPct val="110000"/>
            </a:pPr>
            <a:endParaRPr lang="en-US" sz="2400" dirty="0">
              <a:solidFill>
                <a:srgbClr val="595959"/>
              </a:solidFill>
              <a:latin typeface="News Gothic MT"/>
            </a:endParaRPr>
          </a:p>
          <a:p>
            <a:pPr lvl="1">
              <a:buSzPct val="110000"/>
            </a:pPr>
            <a:r>
              <a:rPr lang="en-US" sz="2400" dirty="0" err="1" smtClean="0">
                <a:solidFill>
                  <a:srgbClr val="000000"/>
                </a:solidFill>
                <a:latin typeface="Courier"/>
                <a:cs typeface="Courier"/>
              </a:rPr>
              <a:t>myList</a:t>
            </a:r>
            <a:r>
              <a:rPr lang="en-US" sz="2400" dirty="0" smtClean="0">
                <a:solidFill>
                  <a:srgbClr val="000000"/>
                </a:solidFill>
                <a:latin typeface="Courier"/>
                <a:cs typeface="Courier"/>
              </a:rPr>
              <a:t> </a:t>
            </a:r>
            <a:r>
              <a:rPr lang="en-US" sz="2400" dirty="0">
                <a:solidFill>
                  <a:srgbClr val="000000"/>
                </a:solidFill>
                <a:latin typeface="Courier"/>
                <a:cs typeface="Courier"/>
              </a:rPr>
              <a:t>= [1, 2, 3, 4]</a:t>
            </a:r>
          </a:p>
          <a:p>
            <a:pPr lvl="1">
              <a:buSzPct val="110000"/>
            </a:pPr>
            <a:endParaRPr lang="en-US" sz="2400" dirty="0">
              <a:solidFill>
                <a:srgbClr val="000000"/>
              </a:solidFill>
              <a:latin typeface="Courier"/>
              <a:cs typeface="Courier"/>
            </a:endParaRPr>
          </a:p>
          <a:p>
            <a:pPr lvl="1">
              <a:buSzPct val="110000"/>
            </a:pPr>
            <a:r>
              <a:rPr lang="en-US" sz="2400" dirty="0" smtClean="0">
                <a:solidFill>
                  <a:srgbClr val="000000"/>
                </a:solidFill>
                <a:latin typeface="Courier"/>
                <a:cs typeface="Courier"/>
              </a:rPr>
              <a:t>largest = </a:t>
            </a:r>
            <a:r>
              <a:rPr lang="en-US" sz="2400" dirty="0" err="1">
                <a:solidFill>
                  <a:srgbClr val="000000"/>
                </a:solidFill>
                <a:latin typeface="Courier"/>
                <a:cs typeface="Courier"/>
              </a:rPr>
              <a:t>myList</a:t>
            </a:r>
            <a:r>
              <a:rPr lang="en-US" sz="2400" dirty="0">
                <a:solidFill>
                  <a:srgbClr val="000000"/>
                </a:solidFill>
                <a:latin typeface="Courier"/>
                <a:cs typeface="Courier"/>
              </a:rPr>
              <a:t>[0]</a:t>
            </a:r>
          </a:p>
          <a:p>
            <a:pPr lvl="1">
              <a:buSzPct val="110000"/>
            </a:pPr>
            <a:endParaRPr lang="en-US" sz="2400" dirty="0">
              <a:solidFill>
                <a:srgbClr val="000000"/>
              </a:solidFill>
              <a:latin typeface="Courier"/>
              <a:cs typeface="Courier"/>
            </a:endParaRPr>
          </a:p>
          <a:p>
            <a:pPr lvl="1">
              <a:buSzPct val="110000"/>
            </a:pPr>
            <a:r>
              <a:rPr lang="en-US" sz="2400" dirty="0">
                <a:solidFill>
                  <a:srgbClr val="000000"/>
                </a:solidFill>
                <a:latin typeface="Courier"/>
                <a:cs typeface="Courier"/>
              </a:rPr>
              <a:t>for item in </a:t>
            </a:r>
            <a:r>
              <a:rPr lang="en-US" sz="2400" dirty="0" err="1">
                <a:solidFill>
                  <a:srgbClr val="000000"/>
                </a:solidFill>
                <a:latin typeface="Courier"/>
                <a:cs typeface="Courier"/>
              </a:rPr>
              <a:t>myList</a:t>
            </a:r>
            <a:r>
              <a:rPr lang="en-US" sz="2400" dirty="0">
                <a:solidFill>
                  <a:srgbClr val="000000"/>
                </a:solidFill>
                <a:latin typeface="Courier"/>
                <a:cs typeface="Courier"/>
              </a:rPr>
              <a:t>:</a:t>
            </a:r>
          </a:p>
          <a:p>
            <a:pPr lvl="1">
              <a:buSzPct val="110000"/>
            </a:pPr>
            <a:r>
              <a:rPr lang="en-US" sz="2400" dirty="0">
                <a:solidFill>
                  <a:srgbClr val="000000"/>
                </a:solidFill>
                <a:latin typeface="Courier"/>
                <a:cs typeface="Courier"/>
              </a:rPr>
              <a:t>	if item &gt; </a:t>
            </a:r>
            <a:r>
              <a:rPr lang="en-US" sz="2400" dirty="0" smtClean="0">
                <a:solidFill>
                  <a:srgbClr val="000000"/>
                </a:solidFill>
                <a:latin typeface="Courier"/>
                <a:cs typeface="Courier"/>
              </a:rPr>
              <a:t>largest:</a:t>
            </a:r>
            <a:endParaRPr lang="en-US" sz="2400" dirty="0">
              <a:solidFill>
                <a:srgbClr val="000000"/>
              </a:solidFill>
              <a:latin typeface="Courier"/>
              <a:cs typeface="Courier"/>
            </a:endParaRPr>
          </a:p>
          <a:p>
            <a:pPr lvl="1">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largest = item</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And we want to be able to use it over and over.</a:t>
            </a:r>
            <a:endParaRPr lang="en-US" sz="2400" dirty="0">
              <a:solidFill>
                <a:srgbClr val="595959"/>
              </a:solidFill>
              <a:latin typeface="News Gothic MT"/>
            </a:endParaRPr>
          </a:p>
        </p:txBody>
      </p:sp>
    </p:spTree>
    <p:extLst>
      <p:ext uri="{BB962C8B-B14F-4D97-AF65-F5344CB8AC3E}">
        <p14:creationId xmlns:p14="http://schemas.microsoft.com/office/powerpoint/2010/main" val="2872125750"/>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24555"/>
            <a:ext cx="8042040" cy="851653"/>
          </a:xfrm>
          <a:prstGeom prst="rect">
            <a:avLst/>
          </a:prstGeom>
        </p:spPr>
        <p:txBody>
          <a:bodyPr anchor="b"/>
          <a:lstStyle/>
          <a:p>
            <a:pPr algn="ctr">
              <a:lnSpc>
                <a:spcPct val="100000"/>
              </a:lnSpc>
            </a:pPr>
            <a:r>
              <a:rPr lang="en-US" sz="4600" dirty="0" smtClean="0">
                <a:solidFill>
                  <a:srgbClr val="2C7C9F"/>
                </a:solidFill>
                <a:latin typeface="News Gothic MT"/>
              </a:rPr>
              <a:t>Making a Function</a:t>
            </a:r>
            <a:endParaRPr dirty="0"/>
          </a:p>
        </p:txBody>
      </p:sp>
      <p:sp>
        <p:nvSpPr>
          <p:cNvPr id="46" name="TextShape 2"/>
          <p:cNvSpPr txBox="1"/>
          <p:nvPr/>
        </p:nvSpPr>
        <p:spPr>
          <a:xfrm>
            <a:off x="1973611" y="2393247"/>
            <a:ext cx="6054640" cy="2929467"/>
          </a:xfrm>
          <a:prstGeom prst="rect">
            <a:avLst/>
          </a:prstGeom>
        </p:spPr>
        <p:txBody>
          <a:bodyPr/>
          <a:lstStyle/>
          <a:p>
            <a:pPr>
              <a:lnSpc>
                <a:spcPct val="80000"/>
              </a:lnSpc>
              <a:buSzPct val="110000"/>
            </a:pPr>
            <a:endParaRPr lang="en-US" sz="2400" dirty="0" smtClean="0">
              <a:solidFill>
                <a:srgbClr val="595959"/>
              </a:solidFill>
              <a:latin typeface="News Gothic MT"/>
            </a:endParaRPr>
          </a:p>
          <a:p>
            <a:pPr>
              <a:lnSpc>
                <a:spcPct val="80000"/>
              </a:lnSpc>
              <a:buSzPct val="110000"/>
            </a:pPr>
            <a:r>
              <a:rPr lang="en-US" sz="2400" dirty="0" err="1" smtClean="0">
                <a:solidFill>
                  <a:srgbClr val="000000"/>
                </a:solidFill>
                <a:latin typeface="Courier"/>
                <a:cs typeface="Courier"/>
              </a:rPr>
              <a:t>def</a:t>
            </a:r>
            <a:r>
              <a:rPr lang="en-US" sz="2400" dirty="0" smtClean="0">
                <a:solidFill>
                  <a:srgbClr val="000000"/>
                </a:solidFill>
                <a:latin typeface="Courier"/>
                <a:cs typeface="Courier"/>
              </a:rPr>
              <a:t> max(</a:t>
            </a:r>
            <a:r>
              <a:rPr lang="en-US" sz="2400" dirty="0" err="1" smtClean="0">
                <a:solidFill>
                  <a:srgbClr val="000000"/>
                </a:solidFill>
                <a:latin typeface="Courier"/>
                <a:cs typeface="Courier"/>
              </a:rPr>
              <a:t>myList</a:t>
            </a:r>
            <a:r>
              <a:rPr lang="en-US" sz="2400" dirty="0" smtClean="0">
                <a:solidFill>
                  <a:srgbClr val="000000"/>
                </a:solidFill>
                <a:latin typeface="Courier"/>
                <a:cs typeface="Courier"/>
              </a:rPr>
              <a:t>):</a:t>
            </a:r>
            <a:endParaRPr lang="en-US" sz="2400" dirty="0">
              <a:solidFill>
                <a:srgbClr val="000000"/>
              </a:solidFill>
              <a:latin typeface="Courier"/>
              <a:cs typeface="Courier"/>
            </a:endParaRPr>
          </a:p>
          <a:p>
            <a:pPr>
              <a:lnSpc>
                <a:spcPct val="80000"/>
              </a:lnSpc>
              <a:buSzPct val="110000"/>
            </a:pPr>
            <a:r>
              <a:rPr lang="en-US" sz="2400" dirty="0" smtClean="0">
                <a:solidFill>
                  <a:srgbClr val="000000"/>
                </a:solidFill>
                <a:latin typeface="Courier"/>
                <a:cs typeface="Courier"/>
              </a:rPr>
              <a:t>	largest </a:t>
            </a:r>
            <a:r>
              <a:rPr lang="en-US" sz="2400" dirty="0">
                <a:solidFill>
                  <a:srgbClr val="000000"/>
                </a:solidFill>
                <a:latin typeface="Courier"/>
                <a:cs typeface="Courier"/>
              </a:rPr>
              <a:t>= </a:t>
            </a:r>
            <a:r>
              <a:rPr lang="en-US" sz="2400" dirty="0" err="1">
                <a:solidFill>
                  <a:srgbClr val="000000"/>
                </a:solidFill>
                <a:latin typeface="Courier"/>
                <a:cs typeface="Courier"/>
              </a:rPr>
              <a:t>myList</a:t>
            </a:r>
            <a:r>
              <a:rPr lang="en-US" sz="2400" dirty="0">
                <a:solidFill>
                  <a:srgbClr val="000000"/>
                </a:solidFill>
                <a:latin typeface="Courier"/>
                <a:cs typeface="Courier"/>
              </a:rPr>
              <a:t>[0]</a:t>
            </a:r>
          </a:p>
          <a:p>
            <a:pPr>
              <a:lnSpc>
                <a:spcPct val="80000"/>
              </a:lnSpc>
              <a:buSzPct val="110000"/>
            </a:pPr>
            <a:endParaRPr lang="en-US" sz="2400" dirty="0">
              <a:solidFill>
                <a:srgbClr val="000000"/>
              </a:solidFill>
              <a:latin typeface="Courier"/>
              <a:cs typeface="Courier"/>
            </a:endParaRPr>
          </a:p>
          <a:p>
            <a:pPr>
              <a:lnSpc>
                <a:spcPct val="80000"/>
              </a:lnSpc>
              <a:buSzPct val="110000"/>
            </a:pPr>
            <a:r>
              <a:rPr lang="en-US" sz="2400" dirty="0" smtClean="0">
                <a:solidFill>
                  <a:srgbClr val="000000"/>
                </a:solidFill>
                <a:latin typeface="Courier"/>
                <a:cs typeface="Courier"/>
              </a:rPr>
              <a:t>	for </a:t>
            </a:r>
            <a:r>
              <a:rPr lang="en-US" sz="2400" dirty="0">
                <a:solidFill>
                  <a:srgbClr val="000000"/>
                </a:solidFill>
                <a:latin typeface="Courier"/>
                <a:cs typeface="Courier"/>
              </a:rPr>
              <a:t>item in </a:t>
            </a:r>
            <a:r>
              <a:rPr lang="en-US" sz="2400" dirty="0" err="1">
                <a:solidFill>
                  <a:srgbClr val="000000"/>
                </a:solidFill>
                <a:latin typeface="Courier"/>
                <a:cs typeface="Courier"/>
              </a:rPr>
              <a:t>myList</a:t>
            </a:r>
            <a:r>
              <a:rPr lang="en-US" sz="2400" dirty="0">
                <a:solidFill>
                  <a:srgbClr val="000000"/>
                </a:solidFill>
                <a:latin typeface="Courier"/>
                <a:cs typeface="Courier"/>
              </a:rPr>
              <a:t>:</a:t>
            </a:r>
          </a:p>
          <a:p>
            <a:pPr>
              <a:lnSpc>
                <a:spcPct val="8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	if </a:t>
            </a:r>
            <a:r>
              <a:rPr lang="en-US" sz="2400" dirty="0">
                <a:solidFill>
                  <a:srgbClr val="000000"/>
                </a:solidFill>
                <a:latin typeface="Courier"/>
                <a:cs typeface="Courier"/>
              </a:rPr>
              <a:t>item &gt; </a:t>
            </a:r>
            <a:r>
              <a:rPr lang="en-US" sz="2400" dirty="0" smtClean="0">
                <a:solidFill>
                  <a:srgbClr val="000000"/>
                </a:solidFill>
                <a:latin typeface="Courier"/>
                <a:cs typeface="Courier"/>
              </a:rPr>
              <a:t>largest:</a:t>
            </a:r>
            <a:endParaRPr lang="en-US" sz="2400" dirty="0">
              <a:solidFill>
                <a:srgbClr val="000000"/>
              </a:solidFill>
              <a:latin typeface="Courier"/>
              <a:cs typeface="Courier"/>
            </a:endParaRPr>
          </a:p>
          <a:p>
            <a:pPr>
              <a:lnSpc>
                <a:spcPct val="8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	largest </a:t>
            </a:r>
            <a:r>
              <a:rPr lang="en-US" sz="2400" dirty="0">
                <a:solidFill>
                  <a:srgbClr val="000000"/>
                </a:solidFill>
                <a:latin typeface="Courier"/>
                <a:cs typeface="Courier"/>
              </a:rPr>
              <a:t>= </a:t>
            </a:r>
            <a:r>
              <a:rPr lang="en-US" sz="2400" dirty="0" smtClean="0">
                <a:solidFill>
                  <a:srgbClr val="000000"/>
                </a:solidFill>
                <a:latin typeface="Courier"/>
                <a:cs typeface="Courier"/>
              </a:rPr>
              <a:t>item</a:t>
            </a:r>
          </a:p>
          <a:p>
            <a:pPr>
              <a:lnSpc>
                <a:spcPct val="8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return largest</a:t>
            </a:r>
            <a:endParaRPr lang="en-US" sz="2400" dirty="0">
              <a:solidFill>
                <a:srgbClr val="000000"/>
              </a:solidFill>
              <a:latin typeface="Courier"/>
              <a:cs typeface="Courier"/>
            </a:endParaRPr>
          </a:p>
          <a:p>
            <a:pPr>
              <a:lnSpc>
                <a:spcPct val="80000"/>
              </a:lnSpc>
              <a:buSzPct val="110000"/>
            </a:pPr>
            <a:endParaRPr lang="en-US" sz="2400" dirty="0">
              <a:solidFill>
                <a:schemeClr val="tx1">
                  <a:lumMod val="65000"/>
                  <a:lumOff val="35000"/>
                </a:schemeClr>
              </a:solidFill>
              <a:latin typeface="News Gothic MT"/>
            </a:endParaRPr>
          </a:p>
        </p:txBody>
      </p:sp>
      <p:sp>
        <p:nvSpPr>
          <p:cNvPr id="2" name="Right Arrow 1"/>
          <p:cNvSpPr/>
          <p:nvPr/>
        </p:nvSpPr>
        <p:spPr>
          <a:xfrm>
            <a:off x="1523029" y="2777067"/>
            <a:ext cx="450582" cy="18344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253999" y="2666999"/>
            <a:ext cx="1820333" cy="1477328"/>
          </a:xfrm>
          <a:prstGeom prst="rect">
            <a:avLst/>
          </a:prstGeom>
          <a:noFill/>
        </p:spPr>
        <p:txBody>
          <a:bodyPr wrap="square" rtlCol="0">
            <a:spAutoFit/>
          </a:bodyPr>
          <a:lstStyle/>
          <a:p>
            <a:r>
              <a:rPr lang="en-US" dirty="0" err="1"/>
              <a:t>d</a:t>
            </a:r>
            <a:r>
              <a:rPr lang="en-US" dirty="0" err="1" smtClean="0"/>
              <a:t>ef</a:t>
            </a:r>
            <a:r>
              <a:rPr lang="en-US" dirty="0" smtClean="0"/>
              <a:t> is the keyword for defining a function in python</a:t>
            </a:r>
            <a:endParaRPr lang="en-US" dirty="0"/>
          </a:p>
        </p:txBody>
      </p:sp>
      <p:sp>
        <p:nvSpPr>
          <p:cNvPr id="4" name="Down Arrow 3"/>
          <p:cNvSpPr/>
          <p:nvPr/>
        </p:nvSpPr>
        <p:spPr>
          <a:xfrm>
            <a:off x="2688161" y="2215444"/>
            <a:ext cx="211667" cy="45155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790222" y="1580444"/>
            <a:ext cx="3019777" cy="646331"/>
          </a:xfrm>
          <a:prstGeom prst="rect">
            <a:avLst/>
          </a:prstGeom>
          <a:noFill/>
        </p:spPr>
        <p:txBody>
          <a:bodyPr wrap="square" rtlCol="0">
            <a:spAutoFit/>
          </a:bodyPr>
          <a:lstStyle/>
          <a:p>
            <a:r>
              <a:rPr lang="en-US" dirty="0" smtClean="0"/>
              <a:t>Max is the name of the function</a:t>
            </a:r>
            <a:endParaRPr lang="en-US" dirty="0"/>
          </a:p>
        </p:txBody>
      </p:sp>
      <p:sp>
        <p:nvSpPr>
          <p:cNvPr id="9" name="Down Arrow 8"/>
          <p:cNvSpPr/>
          <p:nvPr/>
        </p:nvSpPr>
        <p:spPr>
          <a:xfrm>
            <a:off x="3884775" y="2240845"/>
            <a:ext cx="211667" cy="45155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3814220" y="1552223"/>
            <a:ext cx="3481225" cy="646331"/>
          </a:xfrm>
          <a:prstGeom prst="rect">
            <a:avLst/>
          </a:prstGeom>
          <a:noFill/>
        </p:spPr>
        <p:txBody>
          <a:bodyPr wrap="square" rtlCol="0">
            <a:spAutoFit/>
          </a:bodyPr>
          <a:lstStyle/>
          <a:p>
            <a:r>
              <a:rPr lang="en-US" dirty="0" err="1" smtClean="0"/>
              <a:t>myList</a:t>
            </a:r>
            <a:r>
              <a:rPr lang="en-US" dirty="0" smtClean="0"/>
              <a:t> is the list we are finding the max of.</a:t>
            </a:r>
            <a:endParaRPr lang="en-US" dirty="0"/>
          </a:p>
        </p:txBody>
      </p:sp>
      <p:sp>
        <p:nvSpPr>
          <p:cNvPr id="10" name="Up Arrow 9"/>
          <p:cNvSpPr/>
          <p:nvPr/>
        </p:nvSpPr>
        <p:spPr>
          <a:xfrm>
            <a:off x="3372555" y="4859872"/>
            <a:ext cx="286443" cy="508000"/>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2899828" y="5531557"/>
            <a:ext cx="3548950" cy="923330"/>
          </a:xfrm>
          <a:prstGeom prst="rect">
            <a:avLst/>
          </a:prstGeom>
          <a:noFill/>
        </p:spPr>
        <p:txBody>
          <a:bodyPr wrap="square" rtlCol="0">
            <a:spAutoFit/>
          </a:bodyPr>
          <a:lstStyle/>
          <a:p>
            <a:r>
              <a:rPr lang="en-US" dirty="0" smtClean="0"/>
              <a:t>‘return’ is how the function knows what to send back to the main program.</a:t>
            </a:r>
            <a:endParaRPr lang="en-US" dirty="0"/>
          </a:p>
        </p:txBody>
      </p:sp>
    </p:spTree>
    <p:extLst>
      <p:ext uri="{BB962C8B-B14F-4D97-AF65-F5344CB8AC3E}">
        <p14:creationId xmlns:p14="http://schemas.microsoft.com/office/powerpoint/2010/main" val="3178686922"/>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183444" y="107640"/>
            <a:ext cx="8407956" cy="1336680"/>
          </a:xfrm>
          <a:prstGeom prst="rect">
            <a:avLst/>
          </a:prstGeom>
        </p:spPr>
        <p:txBody>
          <a:bodyPr anchor="b"/>
          <a:lstStyle/>
          <a:p>
            <a:pPr algn="ctr">
              <a:lnSpc>
                <a:spcPct val="100000"/>
              </a:lnSpc>
            </a:pPr>
            <a:r>
              <a:rPr lang="en-US" sz="4600" dirty="0" smtClean="0">
                <a:solidFill>
                  <a:srgbClr val="2C7C9F"/>
                </a:solidFill>
                <a:latin typeface="News Gothic MT"/>
              </a:rPr>
              <a:t>The Life Cycle of a Function</a:t>
            </a:r>
            <a:endParaRPr dirty="0"/>
          </a:p>
        </p:txBody>
      </p:sp>
      <p:sp>
        <p:nvSpPr>
          <p:cNvPr id="46" name="TextShape 2"/>
          <p:cNvSpPr txBox="1"/>
          <p:nvPr/>
        </p:nvSpPr>
        <p:spPr>
          <a:xfrm>
            <a:off x="183443" y="1449964"/>
            <a:ext cx="4684889" cy="4343040"/>
          </a:xfrm>
          <a:prstGeom prst="rect">
            <a:avLst/>
          </a:prstGeom>
        </p:spPr>
        <p:txBody>
          <a:bodyPr/>
          <a:lstStyle/>
          <a:p>
            <a:pPr>
              <a:lnSpc>
                <a:spcPct val="80000"/>
              </a:lnSpc>
              <a:buSzPct val="110000"/>
            </a:pPr>
            <a:endParaRPr lang="en-US" sz="2400" dirty="0" smtClean="0">
              <a:solidFill>
                <a:srgbClr val="595959"/>
              </a:solidFill>
              <a:latin typeface="News Gothic MT"/>
            </a:endParaRPr>
          </a:p>
          <a:p>
            <a:pPr>
              <a:lnSpc>
                <a:spcPct val="80000"/>
              </a:lnSpc>
              <a:buSzPct val="110000"/>
            </a:pPr>
            <a:endParaRPr lang="en-US" sz="2400" dirty="0">
              <a:solidFill>
                <a:srgbClr val="000000"/>
              </a:solidFill>
              <a:latin typeface="Courier"/>
              <a:cs typeface="Courier"/>
            </a:endParaRPr>
          </a:p>
          <a:p>
            <a:pPr>
              <a:lnSpc>
                <a:spcPct val="80000"/>
              </a:lnSpc>
              <a:buSzPct val="110000"/>
            </a:pPr>
            <a:r>
              <a:rPr lang="en-US" sz="2400" dirty="0" err="1" smtClean="0">
                <a:solidFill>
                  <a:srgbClr val="000000"/>
                </a:solidFill>
                <a:latin typeface="Courier"/>
                <a:cs typeface="Courier"/>
              </a:rPr>
              <a:t>someList</a:t>
            </a:r>
            <a:r>
              <a:rPr lang="en-US" sz="2400" dirty="0" smtClean="0">
                <a:solidFill>
                  <a:srgbClr val="000000"/>
                </a:solidFill>
                <a:latin typeface="Courier"/>
                <a:cs typeface="Courier"/>
              </a:rPr>
              <a:t> = [1, 2, 3, 4]</a:t>
            </a:r>
          </a:p>
          <a:p>
            <a:pPr>
              <a:lnSpc>
                <a:spcPct val="80000"/>
              </a:lnSpc>
              <a:buSzPct val="110000"/>
            </a:pPr>
            <a:endParaRPr lang="en-US" sz="2400" dirty="0">
              <a:solidFill>
                <a:srgbClr val="000000"/>
              </a:solidFill>
              <a:latin typeface="Courier"/>
              <a:cs typeface="Courier"/>
            </a:endParaRPr>
          </a:p>
          <a:p>
            <a:pPr>
              <a:lnSpc>
                <a:spcPct val="80000"/>
              </a:lnSpc>
              <a:buSzPct val="110000"/>
            </a:pPr>
            <a:r>
              <a:rPr lang="en-US" sz="2400" dirty="0" err="1" smtClean="0">
                <a:solidFill>
                  <a:srgbClr val="000000"/>
                </a:solidFill>
                <a:latin typeface="Courier"/>
                <a:cs typeface="Courier"/>
              </a:rPr>
              <a:t>maxNum</a:t>
            </a:r>
            <a:r>
              <a:rPr lang="en-US" sz="2400" dirty="0" smtClean="0">
                <a:solidFill>
                  <a:srgbClr val="000000"/>
                </a:solidFill>
                <a:latin typeface="Courier"/>
                <a:cs typeface="Courier"/>
              </a:rPr>
              <a:t> = max(</a:t>
            </a:r>
            <a:r>
              <a:rPr lang="en-US" sz="2400" dirty="0" err="1" smtClean="0">
                <a:solidFill>
                  <a:srgbClr val="000000"/>
                </a:solidFill>
                <a:latin typeface="Courier"/>
                <a:cs typeface="Courier"/>
              </a:rPr>
              <a:t>someList</a:t>
            </a:r>
            <a:r>
              <a:rPr lang="en-US" sz="2400" dirty="0" smtClean="0">
                <a:solidFill>
                  <a:srgbClr val="000000"/>
                </a:solidFill>
                <a:latin typeface="Courier"/>
                <a:cs typeface="Courier"/>
              </a:rPr>
              <a:t>)</a:t>
            </a:r>
          </a:p>
        </p:txBody>
      </p:sp>
      <p:sp>
        <p:nvSpPr>
          <p:cNvPr id="5" name="TextShape 2"/>
          <p:cNvSpPr txBox="1"/>
          <p:nvPr/>
        </p:nvSpPr>
        <p:spPr>
          <a:xfrm>
            <a:off x="4191000" y="3137303"/>
            <a:ext cx="4501444" cy="2700864"/>
          </a:xfrm>
          <a:prstGeom prst="rect">
            <a:avLst/>
          </a:prstGeom>
        </p:spPr>
        <p:txBody>
          <a:bodyPr/>
          <a:lstStyle/>
          <a:p>
            <a:pPr>
              <a:lnSpc>
                <a:spcPct val="80000"/>
              </a:lnSpc>
              <a:buSzPct val="110000"/>
            </a:pPr>
            <a:endParaRPr lang="en-US" sz="2400" dirty="0" smtClean="0">
              <a:solidFill>
                <a:srgbClr val="000000"/>
              </a:solidFill>
              <a:latin typeface="Courier"/>
              <a:cs typeface="Courier"/>
            </a:endParaRPr>
          </a:p>
          <a:p>
            <a:pPr>
              <a:lnSpc>
                <a:spcPct val="80000"/>
              </a:lnSpc>
              <a:buSzPct val="110000"/>
            </a:pPr>
            <a:r>
              <a:rPr lang="en-US" sz="2400" dirty="0" err="1" smtClean="0">
                <a:solidFill>
                  <a:srgbClr val="000000"/>
                </a:solidFill>
                <a:latin typeface="Courier"/>
                <a:cs typeface="Courier"/>
              </a:rPr>
              <a:t>def</a:t>
            </a:r>
            <a:r>
              <a:rPr lang="en-US" sz="2400" dirty="0" smtClean="0">
                <a:solidFill>
                  <a:srgbClr val="000000"/>
                </a:solidFill>
                <a:latin typeface="Courier"/>
                <a:cs typeface="Courier"/>
              </a:rPr>
              <a:t> max(</a:t>
            </a:r>
            <a:r>
              <a:rPr lang="en-US" sz="2400" dirty="0" err="1" smtClean="0">
                <a:solidFill>
                  <a:srgbClr val="000000"/>
                </a:solidFill>
                <a:latin typeface="Courier"/>
                <a:cs typeface="Courier"/>
              </a:rPr>
              <a:t>myList</a:t>
            </a:r>
            <a:r>
              <a:rPr lang="en-US" sz="2400" dirty="0" smtClean="0">
                <a:solidFill>
                  <a:srgbClr val="000000"/>
                </a:solidFill>
                <a:latin typeface="Courier"/>
                <a:cs typeface="Courier"/>
              </a:rPr>
              <a:t>):</a:t>
            </a:r>
            <a:endParaRPr lang="en-US" sz="2400" dirty="0">
              <a:solidFill>
                <a:srgbClr val="000000"/>
              </a:solidFill>
              <a:latin typeface="Courier"/>
              <a:cs typeface="Courier"/>
            </a:endParaRPr>
          </a:p>
          <a:p>
            <a:pPr>
              <a:lnSpc>
                <a:spcPct val="80000"/>
              </a:lnSpc>
              <a:buSzPct val="110000"/>
            </a:pPr>
            <a:r>
              <a:rPr lang="en-US" sz="2400" dirty="0" smtClean="0">
                <a:solidFill>
                  <a:srgbClr val="000000"/>
                </a:solidFill>
                <a:latin typeface="Courier"/>
                <a:cs typeface="Courier"/>
              </a:rPr>
              <a:t>	largest = </a:t>
            </a:r>
            <a:r>
              <a:rPr lang="en-US" sz="2400" dirty="0" err="1">
                <a:solidFill>
                  <a:srgbClr val="000000"/>
                </a:solidFill>
                <a:latin typeface="Courier"/>
                <a:cs typeface="Courier"/>
              </a:rPr>
              <a:t>myList</a:t>
            </a:r>
            <a:r>
              <a:rPr lang="en-US" sz="2400" dirty="0">
                <a:solidFill>
                  <a:srgbClr val="000000"/>
                </a:solidFill>
                <a:latin typeface="Courier"/>
                <a:cs typeface="Courier"/>
              </a:rPr>
              <a:t>[0]</a:t>
            </a:r>
          </a:p>
          <a:p>
            <a:pPr>
              <a:lnSpc>
                <a:spcPct val="80000"/>
              </a:lnSpc>
              <a:buSzPct val="110000"/>
            </a:pPr>
            <a:endParaRPr lang="en-US" sz="2400" dirty="0">
              <a:solidFill>
                <a:srgbClr val="000000"/>
              </a:solidFill>
              <a:latin typeface="Courier"/>
              <a:cs typeface="Courier"/>
            </a:endParaRPr>
          </a:p>
          <a:p>
            <a:pPr>
              <a:lnSpc>
                <a:spcPct val="80000"/>
              </a:lnSpc>
              <a:buSzPct val="110000"/>
            </a:pPr>
            <a:r>
              <a:rPr lang="en-US" sz="2400" dirty="0" smtClean="0">
                <a:solidFill>
                  <a:srgbClr val="000000"/>
                </a:solidFill>
                <a:latin typeface="Courier"/>
                <a:cs typeface="Courier"/>
              </a:rPr>
              <a:t>	for </a:t>
            </a:r>
            <a:r>
              <a:rPr lang="en-US" sz="2400" dirty="0">
                <a:solidFill>
                  <a:srgbClr val="000000"/>
                </a:solidFill>
                <a:latin typeface="Courier"/>
                <a:cs typeface="Courier"/>
              </a:rPr>
              <a:t>item in </a:t>
            </a:r>
            <a:r>
              <a:rPr lang="en-US" sz="2400" dirty="0" err="1">
                <a:solidFill>
                  <a:srgbClr val="000000"/>
                </a:solidFill>
                <a:latin typeface="Courier"/>
                <a:cs typeface="Courier"/>
              </a:rPr>
              <a:t>myList</a:t>
            </a:r>
            <a:r>
              <a:rPr lang="en-US" sz="2400" dirty="0">
                <a:solidFill>
                  <a:srgbClr val="000000"/>
                </a:solidFill>
                <a:latin typeface="Courier"/>
                <a:cs typeface="Courier"/>
              </a:rPr>
              <a:t>:</a:t>
            </a:r>
          </a:p>
          <a:p>
            <a:pPr>
              <a:lnSpc>
                <a:spcPct val="8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	if </a:t>
            </a:r>
            <a:r>
              <a:rPr lang="en-US" sz="2400" dirty="0">
                <a:solidFill>
                  <a:srgbClr val="000000"/>
                </a:solidFill>
                <a:latin typeface="Courier"/>
                <a:cs typeface="Courier"/>
              </a:rPr>
              <a:t>item &gt; </a:t>
            </a:r>
            <a:r>
              <a:rPr lang="en-US" sz="2400" dirty="0" smtClean="0">
                <a:solidFill>
                  <a:srgbClr val="000000"/>
                </a:solidFill>
                <a:latin typeface="Courier"/>
                <a:cs typeface="Courier"/>
              </a:rPr>
              <a:t>largest:</a:t>
            </a:r>
            <a:endParaRPr lang="en-US" sz="2400" dirty="0">
              <a:solidFill>
                <a:srgbClr val="000000"/>
              </a:solidFill>
              <a:latin typeface="Courier"/>
              <a:cs typeface="Courier"/>
            </a:endParaRPr>
          </a:p>
          <a:p>
            <a:pPr>
              <a:lnSpc>
                <a:spcPct val="8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	largest = item</a:t>
            </a:r>
          </a:p>
          <a:p>
            <a:pPr>
              <a:lnSpc>
                <a:spcPct val="8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return largest</a:t>
            </a:r>
            <a:endParaRPr lang="en-US" sz="2400" dirty="0">
              <a:solidFill>
                <a:srgbClr val="000000"/>
              </a:solidFill>
              <a:latin typeface="Courier"/>
              <a:cs typeface="Courier"/>
            </a:endParaRPr>
          </a:p>
          <a:p>
            <a:pPr>
              <a:lnSpc>
                <a:spcPct val="80000"/>
              </a:lnSpc>
              <a:buSzPct val="110000"/>
            </a:pPr>
            <a:endParaRPr lang="en-US" sz="2400" dirty="0">
              <a:solidFill>
                <a:schemeClr val="tx1">
                  <a:lumMod val="65000"/>
                  <a:lumOff val="35000"/>
                </a:schemeClr>
              </a:solidFill>
              <a:latin typeface="News Gothic MT"/>
            </a:endParaRPr>
          </a:p>
        </p:txBody>
      </p:sp>
      <p:sp>
        <p:nvSpPr>
          <p:cNvPr id="4" name="Bent-Up Arrow 3"/>
          <p:cNvSpPr/>
          <p:nvPr/>
        </p:nvSpPr>
        <p:spPr>
          <a:xfrm flipV="1">
            <a:off x="4374444" y="2808111"/>
            <a:ext cx="1877752" cy="479778"/>
          </a:xfrm>
          <a:prstGeom prst="ben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5331733" y="1961445"/>
            <a:ext cx="3259667" cy="646331"/>
          </a:xfrm>
          <a:prstGeom prst="rect">
            <a:avLst/>
          </a:prstGeom>
          <a:noFill/>
        </p:spPr>
        <p:txBody>
          <a:bodyPr wrap="square" rtlCol="0">
            <a:spAutoFit/>
          </a:bodyPr>
          <a:lstStyle/>
          <a:p>
            <a:r>
              <a:rPr lang="en-US" dirty="0" err="1" smtClean="0"/>
              <a:t>someList</a:t>
            </a:r>
            <a:r>
              <a:rPr lang="en-US" dirty="0" smtClean="0"/>
              <a:t> gets renamed my list and this code is run</a:t>
            </a:r>
            <a:endParaRPr lang="en-US" dirty="0"/>
          </a:p>
        </p:txBody>
      </p:sp>
      <p:sp>
        <p:nvSpPr>
          <p:cNvPr id="8" name="Bent-Up Arrow 7"/>
          <p:cNvSpPr/>
          <p:nvPr/>
        </p:nvSpPr>
        <p:spPr>
          <a:xfrm flipH="1">
            <a:off x="423333" y="3137304"/>
            <a:ext cx="4135529" cy="2436586"/>
          </a:xfrm>
          <a:prstGeom prst="bentUpArrow">
            <a:avLst>
              <a:gd name="adj1" fmla="val 11680"/>
              <a:gd name="adj2" fmla="val 17182"/>
              <a:gd name="adj3" fmla="val 2731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1411110" y="5838167"/>
            <a:ext cx="3147751" cy="646331"/>
          </a:xfrm>
          <a:prstGeom prst="rect">
            <a:avLst/>
          </a:prstGeom>
          <a:noFill/>
        </p:spPr>
        <p:txBody>
          <a:bodyPr wrap="square" rtlCol="0">
            <a:spAutoFit/>
          </a:bodyPr>
          <a:lstStyle/>
          <a:p>
            <a:r>
              <a:rPr lang="en-US" dirty="0" smtClean="0"/>
              <a:t>Whatever was in max gets stored in </a:t>
            </a:r>
            <a:r>
              <a:rPr lang="en-US" dirty="0" err="1" smtClean="0"/>
              <a:t>maxNum</a:t>
            </a:r>
            <a:endParaRPr lang="en-US" dirty="0"/>
          </a:p>
        </p:txBody>
      </p:sp>
    </p:spTree>
    <p:extLst>
      <p:ext uri="{BB962C8B-B14F-4D97-AF65-F5344CB8AC3E}">
        <p14:creationId xmlns:p14="http://schemas.microsoft.com/office/powerpoint/2010/main" val="2752741736"/>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183444" y="107640"/>
            <a:ext cx="8407956" cy="1336680"/>
          </a:xfrm>
          <a:prstGeom prst="rect">
            <a:avLst/>
          </a:prstGeom>
        </p:spPr>
        <p:txBody>
          <a:bodyPr anchor="b"/>
          <a:lstStyle/>
          <a:p>
            <a:pPr algn="ctr">
              <a:lnSpc>
                <a:spcPct val="100000"/>
              </a:lnSpc>
            </a:pPr>
            <a:r>
              <a:rPr lang="en-US" sz="4600" dirty="0" smtClean="0">
                <a:solidFill>
                  <a:srgbClr val="2C7C9F"/>
                </a:solidFill>
                <a:latin typeface="News Gothic MT"/>
              </a:rPr>
              <a:t>Calling Functions Multiple Times</a:t>
            </a:r>
            <a:endParaRPr dirty="0"/>
          </a:p>
        </p:txBody>
      </p:sp>
      <p:sp>
        <p:nvSpPr>
          <p:cNvPr id="46" name="TextShape 2"/>
          <p:cNvSpPr txBox="1"/>
          <p:nvPr/>
        </p:nvSpPr>
        <p:spPr>
          <a:xfrm>
            <a:off x="183443" y="1238299"/>
            <a:ext cx="4882446" cy="4343040"/>
          </a:xfrm>
          <a:prstGeom prst="rect">
            <a:avLst/>
          </a:prstGeom>
        </p:spPr>
        <p:txBody>
          <a:bodyPr/>
          <a:lstStyle/>
          <a:p>
            <a:pPr>
              <a:lnSpc>
                <a:spcPct val="80000"/>
              </a:lnSpc>
              <a:buSzPct val="110000"/>
            </a:pPr>
            <a:endParaRPr lang="en-US" sz="2400" dirty="0" smtClean="0">
              <a:solidFill>
                <a:srgbClr val="595959"/>
              </a:solidFill>
              <a:latin typeface="News Gothic MT"/>
            </a:endParaRPr>
          </a:p>
          <a:p>
            <a:pPr>
              <a:lnSpc>
                <a:spcPct val="80000"/>
              </a:lnSpc>
              <a:buSzPct val="110000"/>
            </a:pPr>
            <a:r>
              <a:rPr lang="en-US" sz="2400" dirty="0" err="1">
                <a:solidFill>
                  <a:srgbClr val="595959"/>
                </a:solidFill>
                <a:latin typeface="Courier"/>
                <a:cs typeface="Courier"/>
              </a:rPr>
              <a:t>otherList</a:t>
            </a:r>
            <a:r>
              <a:rPr lang="en-US" sz="2400" dirty="0">
                <a:solidFill>
                  <a:srgbClr val="595959"/>
                </a:solidFill>
                <a:latin typeface="Courier"/>
                <a:cs typeface="Courier"/>
              </a:rPr>
              <a:t> = [8, 9, 10]</a:t>
            </a:r>
            <a:endParaRPr lang="en-US" sz="2400" dirty="0">
              <a:solidFill>
                <a:srgbClr val="595959"/>
              </a:solidFill>
              <a:latin typeface="News Gothic MT"/>
            </a:endParaRPr>
          </a:p>
          <a:p>
            <a:pPr>
              <a:lnSpc>
                <a:spcPct val="80000"/>
              </a:lnSpc>
              <a:buSzPct val="110000"/>
            </a:pPr>
            <a:r>
              <a:rPr lang="en-US" sz="2400" dirty="0" err="1" smtClean="0">
                <a:solidFill>
                  <a:srgbClr val="595959"/>
                </a:solidFill>
                <a:latin typeface="Courier"/>
                <a:cs typeface="Courier"/>
              </a:rPr>
              <a:t>someList</a:t>
            </a:r>
            <a:r>
              <a:rPr lang="en-US" sz="2400" dirty="0" smtClean="0">
                <a:solidFill>
                  <a:srgbClr val="595959"/>
                </a:solidFill>
                <a:latin typeface="Courier"/>
                <a:cs typeface="Courier"/>
              </a:rPr>
              <a:t> = [1, 2, 3, 4]</a:t>
            </a:r>
          </a:p>
          <a:p>
            <a:pPr>
              <a:lnSpc>
                <a:spcPct val="80000"/>
              </a:lnSpc>
              <a:buSzPct val="110000"/>
            </a:pPr>
            <a:endParaRPr lang="en-US" sz="2400" dirty="0">
              <a:solidFill>
                <a:srgbClr val="595959"/>
              </a:solidFill>
              <a:latin typeface="Courier"/>
              <a:cs typeface="Courier"/>
            </a:endParaRPr>
          </a:p>
          <a:p>
            <a:pPr>
              <a:lnSpc>
                <a:spcPct val="80000"/>
              </a:lnSpc>
              <a:buSzPct val="110000"/>
            </a:pPr>
            <a:r>
              <a:rPr lang="en-US" sz="2400" dirty="0" err="1" smtClean="0">
                <a:solidFill>
                  <a:srgbClr val="595959"/>
                </a:solidFill>
                <a:latin typeface="Courier"/>
                <a:cs typeface="Courier"/>
              </a:rPr>
              <a:t>maxNum</a:t>
            </a:r>
            <a:r>
              <a:rPr lang="en-US" sz="2400" dirty="0" smtClean="0">
                <a:solidFill>
                  <a:srgbClr val="595959"/>
                </a:solidFill>
                <a:latin typeface="Courier"/>
                <a:cs typeface="Courier"/>
              </a:rPr>
              <a:t> = max(</a:t>
            </a:r>
            <a:r>
              <a:rPr lang="en-US" sz="2400" dirty="0" err="1" smtClean="0">
                <a:solidFill>
                  <a:srgbClr val="595959"/>
                </a:solidFill>
                <a:latin typeface="Courier"/>
                <a:cs typeface="Courier"/>
              </a:rPr>
              <a:t>someList</a:t>
            </a:r>
            <a:r>
              <a:rPr lang="en-US" sz="2400" dirty="0" smtClean="0">
                <a:solidFill>
                  <a:srgbClr val="595959"/>
                </a:solidFill>
                <a:latin typeface="Courier"/>
                <a:cs typeface="Courier"/>
              </a:rPr>
              <a:t>)</a:t>
            </a:r>
          </a:p>
          <a:p>
            <a:pPr>
              <a:lnSpc>
                <a:spcPct val="80000"/>
              </a:lnSpc>
              <a:buSzPct val="110000"/>
            </a:pPr>
            <a:endParaRPr lang="en-US" sz="2400" dirty="0">
              <a:solidFill>
                <a:srgbClr val="595959"/>
              </a:solidFill>
              <a:latin typeface="Courier"/>
              <a:cs typeface="Courier"/>
            </a:endParaRPr>
          </a:p>
          <a:p>
            <a:pPr>
              <a:lnSpc>
                <a:spcPct val="80000"/>
              </a:lnSpc>
              <a:buSzPct val="110000"/>
            </a:pPr>
            <a:endParaRPr lang="en-US" sz="2400" dirty="0" smtClean="0">
              <a:solidFill>
                <a:srgbClr val="595959"/>
              </a:solidFill>
              <a:latin typeface="Courier"/>
              <a:cs typeface="Courier"/>
            </a:endParaRPr>
          </a:p>
          <a:p>
            <a:pPr>
              <a:lnSpc>
                <a:spcPct val="80000"/>
              </a:lnSpc>
              <a:buSzPct val="110000"/>
            </a:pPr>
            <a:endParaRPr lang="en-US" sz="2400" dirty="0">
              <a:solidFill>
                <a:srgbClr val="595959"/>
              </a:solidFill>
              <a:latin typeface="Courier"/>
              <a:cs typeface="Courier"/>
            </a:endParaRPr>
          </a:p>
          <a:p>
            <a:pPr>
              <a:lnSpc>
                <a:spcPct val="80000"/>
              </a:lnSpc>
              <a:buSzPct val="110000"/>
            </a:pPr>
            <a:endParaRPr lang="en-US" sz="2400" dirty="0" smtClean="0">
              <a:solidFill>
                <a:srgbClr val="595959"/>
              </a:solidFill>
              <a:latin typeface="Courier"/>
              <a:cs typeface="Courier"/>
            </a:endParaRPr>
          </a:p>
          <a:p>
            <a:pPr>
              <a:lnSpc>
                <a:spcPct val="80000"/>
              </a:lnSpc>
              <a:buSzPct val="110000"/>
            </a:pPr>
            <a:endParaRPr lang="en-US" sz="2400" dirty="0">
              <a:solidFill>
                <a:srgbClr val="595959"/>
              </a:solidFill>
              <a:latin typeface="Courier"/>
              <a:cs typeface="Courier"/>
            </a:endParaRPr>
          </a:p>
          <a:p>
            <a:pPr>
              <a:lnSpc>
                <a:spcPct val="80000"/>
              </a:lnSpc>
              <a:buSzPct val="110000"/>
            </a:pPr>
            <a:endParaRPr lang="en-US" sz="2400" dirty="0" smtClean="0">
              <a:solidFill>
                <a:srgbClr val="595959"/>
              </a:solidFill>
              <a:latin typeface="Courier"/>
              <a:cs typeface="Courier"/>
            </a:endParaRPr>
          </a:p>
          <a:p>
            <a:pPr>
              <a:lnSpc>
                <a:spcPct val="80000"/>
              </a:lnSpc>
              <a:buSzPct val="110000"/>
            </a:pPr>
            <a:endParaRPr lang="en-US" sz="2400" dirty="0" smtClean="0">
              <a:solidFill>
                <a:srgbClr val="595959"/>
              </a:solidFill>
              <a:latin typeface="Courier"/>
              <a:cs typeface="Courier"/>
            </a:endParaRPr>
          </a:p>
          <a:p>
            <a:pPr>
              <a:lnSpc>
                <a:spcPct val="80000"/>
              </a:lnSpc>
              <a:buSzPct val="110000"/>
            </a:pPr>
            <a:r>
              <a:rPr lang="en-US" sz="2400" dirty="0" err="1" smtClean="0">
                <a:solidFill>
                  <a:srgbClr val="595959"/>
                </a:solidFill>
                <a:latin typeface="Courier"/>
                <a:cs typeface="Courier"/>
              </a:rPr>
              <a:t>otherNum</a:t>
            </a:r>
            <a:r>
              <a:rPr lang="en-US" sz="2400" dirty="0" smtClean="0">
                <a:solidFill>
                  <a:srgbClr val="595959"/>
                </a:solidFill>
                <a:latin typeface="Courier"/>
                <a:cs typeface="Courier"/>
              </a:rPr>
              <a:t> = max(</a:t>
            </a:r>
            <a:r>
              <a:rPr lang="en-US" sz="2400" dirty="0" err="1" smtClean="0">
                <a:solidFill>
                  <a:srgbClr val="595959"/>
                </a:solidFill>
                <a:latin typeface="Courier"/>
                <a:cs typeface="Courier"/>
              </a:rPr>
              <a:t>otherList</a:t>
            </a:r>
            <a:r>
              <a:rPr lang="en-US" sz="2400" dirty="0" smtClean="0">
                <a:solidFill>
                  <a:srgbClr val="595959"/>
                </a:solidFill>
                <a:latin typeface="Courier"/>
                <a:cs typeface="Courier"/>
              </a:rPr>
              <a:t>)</a:t>
            </a:r>
          </a:p>
        </p:txBody>
      </p:sp>
      <p:sp>
        <p:nvSpPr>
          <p:cNvPr id="5" name="TextShape 2"/>
          <p:cNvSpPr txBox="1"/>
          <p:nvPr/>
        </p:nvSpPr>
        <p:spPr>
          <a:xfrm>
            <a:off x="4558861" y="2608129"/>
            <a:ext cx="4501444" cy="2700864"/>
          </a:xfrm>
          <a:prstGeom prst="rect">
            <a:avLst/>
          </a:prstGeom>
        </p:spPr>
        <p:txBody>
          <a:bodyPr/>
          <a:lstStyle/>
          <a:p>
            <a:pPr>
              <a:lnSpc>
                <a:spcPct val="80000"/>
              </a:lnSpc>
              <a:buSzPct val="110000"/>
            </a:pPr>
            <a:endParaRPr lang="en-US" sz="1600" dirty="0" smtClean="0">
              <a:solidFill>
                <a:srgbClr val="595959"/>
              </a:solidFill>
              <a:latin typeface="News Gothic MT"/>
            </a:endParaRPr>
          </a:p>
          <a:p>
            <a:pPr>
              <a:lnSpc>
                <a:spcPct val="80000"/>
              </a:lnSpc>
              <a:buSzPct val="110000"/>
            </a:pPr>
            <a:r>
              <a:rPr lang="en-US" sz="1600" dirty="0" err="1" smtClean="0">
                <a:solidFill>
                  <a:srgbClr val="595959"/>
                </a:solidFill>
                <a:latin typeface="Courier"/>
                <a:cs typeface="Courier"/>
              </a:rPr>
              <a:t>def</a:t>
            </a:r>
            <a:r>
              <a:rPr lang="en-US" sz="1600" dirty="0" smtClean="0">
                <a:solidFill>
                  <a:srgbClr val="595959"/>
                </a:solidFill>
                <a:latin typeface="Courier"/>
                <a:cs typeface="Courier"/>
              </a:rPr>
              <a:t> max(</a:t>
            </a:r>
            <a:r>
              <a:rPr lang="en-US" sz="1600" dirty="0" err="1" smtClean="0">
                <a:solidFill>
                  <a:srgbClr val="595959"/>
                </a:solidFill>
                <a:latin typeface="Courier"/>
                <a:cs typeface="Courier"/>
              </a:rPr>
              <a:t>myList</a:t>
            </a:r>
            <a:r>
              <a:rPr lang="en-US" sz="1600" dirty="0" smtClean="0">
                <a:solidFill>
                  <a:srgbClr val="595959"/>
                </a:solidFill>
                <a:latin typeface="Courier"/>
                <a:cs typeface="Courier"/>
              </a:rPr>
              <a:t>):</a:t>
            </a:r>
            <a:endParaRPr lang="en-US" sz="1600" dirty="0">
              <a:solidFill>
                <a:srgbClr val="595959"/>
              </a:solidFill>
              <a:latin typeface="Courier"/>
              <a:cs typeface="Courier"/>
            </a:endParaRPr>
          </a:p>
          <a:p>
            <a:pPr>
              <a:lnSpc>
                <a:spcPct val="80000"/>
              </a:lnSpc>
              <a:buSzPct val="110000"/>
            </a:pPr>
            <a:r>
              <a:rPr lang="en-US" sz="1600" dirty="0" smtClean="0">
                <a:solidFill>
                  <a:srgbClr val="595959"/>
                </a:solidFill>
                <a:latin typeface="Courier"/>
                <a:cs typeface="Courier"/>
              </a:rPr>
              <a:t>	largest = </a:t>
            </a:r>
            <a:r>
              <a:rPr lang="en-US" sz="1600" dirty="0" err="1">
                <a:solidFill>
                  <a:srgbClr val="595959"/>
                </a:solidFill>
                <a:latin typeface="Courier"/>
                <a:cs typeface="Courier"/>
              </a:rPr>
              <a:t>myList</a:t>
            </a:r>
            <a:r>
              <a:rPr lang="en-US" sz="1600" dirty="0">
                <a:solidFill>
                  <a:srgbClr val="595959"/>
                </a:solidFill>
                <a:latin typeface="Courier"/>
                <a:cs typeface="Courier"/>
              </a:rPr>
              <a:t>[0]</a:t>
            </a:r>
          </a:p>
          <a:p>
            <a:pPr>
              <a:lnSpc>
                <a:spcPct val="80000"/>
              </a:lnSpc>
              <a:buSzPct val="110000"/>
            </a:pPr>
            <a:endParaRPr lang="en-US" sz="1600" dirty="0">
              <a:solidFill>
                <a:srgbClr val="595959"/>
              </a:solidFill>
              <a:latin typeface="Courier"/>
              <a:cs typeface="Courier"/>
            </a:endParaRPr>
          </a:p>
          <a:p>
            <a:pPr>
              <a:lnSpc>
                <a:spcPct val="80000"/>
              </a:lnSpc>
              <a:buSzPct val="110000"/>
            </a:pPr>
            <a:r>
              <a:rPr lang="en-US" sz="1600" dirty="0" smtClean="0">
                <a:solidFill>
                  <a:srgbClr val="595959"/>
                </a:solidFill>
                <a:latin typeface="Courier"/>
                <a:cs typeface="Courier"/>
              </a:rPr>
              <a:t>	for </a:t>
            </a:r>
            <a:r>
              <a:rPr lang="en-US" sz="1600" dirty="0">
                <a:solidFill>
                  <a:srgbClr val="595959"/>
                </a:solidFill>
                <a:latin typeface="Courier"/>
                <a:cs typeface="Courier"/>
              </a:rPr>
              <a:t>item in </a:t>
            </a:r>
            <a:r>
              <a:rPr lang="en-US" sz="1600" dirty="0" err="1">
                <a:solidFill>
                  <a:srgbClr val="595959"/>
                </a:solidFill>
                <a:latin typeface="Courier"/>
                <a:cs typeface="Courier"/>
              </a:rPr>
              <a:t>myList</a:t>
            </a:r>
            <a:r>
              <a:rPr lang="en-US" sz="1600" dirty="0">
                <a:solidFill>
                  <a:srgbClr val="595959"/>
                </a:solidFill>
                <a:latin typeface="Courier"/>
                <a:cs typeface="Courier"/>
              </a:rPr>
              <a:t>:</a:t>
            </a:r>
          </a:p>
          <a:p>
            <a:pPr>
              <a:lnSpc>
                <a:spcPct val="80000"/>
              </a:lnSpc>
              <a:buSzPct val="110000"/>
            </a:pPr>
            <a:r>
              <a:rPr lang="en-US" sz="1600" dirty="0">
                <a:solidFill>
                  <a:srgbClr val="595959"/>
                </a:solidFill>
                <a:latin typeface="Courier"/>
                <a:cs typeface="Courier"/>
              </a:rPr>
              <a:t>	</a:t>
            </a:r>
            <a:r>
              <a:rPr lang="en-US" sz="1600" dirty="0" smtClean="0">
                <a:solidFill>
                  <a:srgbClr val="595959"/>
                </a:solidFill>
                <a:latin typeface="Courier"/>
                <a:cs typeface="Courier"/>
              </a:rPr>
              <a:t>	if </a:t>
            </a:r>
            <a:r>
              <a:rPr lang="en-US" sz="1600" dirty="0">
                <a:solidFill>
                  <a:srgbClr val="595959"/>
                </a:solidFill>
                <a:latin typeface="Courier"/>
                <a:cs typeface="Courier"/>
              </a:rPr>
              <a:t>item &gt; </a:t>
            </a:r>
            <a:r>
              <a:rPr lang="en-US" sz="1600" dirty="0" smtClean="0">
                <a:solidFill>
                  <a:srgbClr val="595959"/>
                </a:solidFill>
                <a:latin typeface="Courier"/>
                <a:cs typeface="Courier"/>
              </a:rPr>
              <a:t>largest:</a:t>
            </a:r>
            <a:endParaRPr lang="en-US" sz="1600" dirty="0">
              <a:solidFill>
                <a:srgbClr val="595959"/>
              </a:solidFill>
              <a:latin typeface="Courier"/>
              <a:cs typeface="Courier"/>
            </a:endParaRPr>
          </a:p>
          <a:p>
            <a:pPr>
              <a:lnSpc>
                <a:spcPct val="80000"/>
              </a:lnSpc>
              <a:buSzPct val="110000"/>
            </a:pPr>
            <a:r>
              <a:rPr lang="en-US" sz="1600" dirty="0">
                <a:solidFill>
                  <a:srgbClr val="595959"/>
                </a:solidFill>
                <a:latin typeface="Courier"/>
                <a:cs typeface="Courier"/>
              </a:rPr>
              <a:t>		</a:t>
            </a:r>
            <a:r>
              <a:rPr lang="en-US" sz="1600" dirty="0" smtClean="0">
                <a:solidFill>
                  <a:srgbClr val="595959"/>
                </a:solidFill>
                <a:latin typeface="Courier"/>
                <a:cs typeface="Courier"/>
              </a:rPr>
              <a:t>	largest = item</a:t>
            </a:r>
          </a:p>
          <a:p>
            <a:pPr>
              <a:lnSpc>
                <a:spcPct val="80000"/>
              </a:lnSpc>
              <a:buSzPct val="110000"/>
            </a:pPr>
            <a:r>
              <a:rPr lang="en-US" sz="1600" dirty="0">
                <a:solidFill>
                  <a:srgbClr val="595959"/>
                </a:solidFill>
                <a:latin typeface="Courier"/>
                <a:cs typeface="Courier"/>
              </a:rPr>
              <a:t>	</a:t>
            </a:r>
            <a:r>
              <a:rPr lang="en-US" sz="1600" dirty="0" smtClean="0">
                <a:solidFill>
                  <a:srgbClr val="595959"/>
                </a:solidFill>
                <a:latin typeface="Courier"/>
                <a:cs typeface="Courier"/>
              </a:rPr>
              <a:t>return largest</a:t>
            </a:r>
            <a:endParaRPr lang="en-US" sz="1600" dirty="0">
              <a:solidFill>
                <a:srgbClr val="595959"/>
              </a:solidFill>
              <a:latin typeface="Courier"/>
              <a:cs typeface="Courier"/>
            </a:endParaRPr>
          </a:p>
          <a:p>
            <a:pPr>
              <a:lnSpc>
                <a:spcPct val="80000"/>
              </a:lnSpc>
              <a:buSzPct val="110000"/>
            </a:pPr>
            <a:endParaRPr lang="en-US" sz="2400" dirty="0">
              <a:solidFill>
                <a:schemeClr val="tx1">
                  <a:lumMod val="65000"/>
                  <a:lumOff val="35000"/>
                </a:schemeClr>
              </a:solidFill>
              <a:latin typeface="News Gothic MT"/>
            </a:endParaRPr>
          </a:p>
        </p:txBody>
      </p:sp>
      <p:sp>
        <p:nvSpPr>
          <p:cNvPr id="4" name="Bent-Up Arrow 3"/>
          <p:cNvSpPr/>
          <p:nvPr/>
        </p:nvSpPr>
        <p:spPr>
          <a:xfrm flipV="1">
            <a:off x="4374444" y="2596446"/>
            <a:ext cx="1877752" cy="265683"/>
          </a:xfrm>
          <a:prstGeom prst="ben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4967109" y="1720168"/>
            <a:ext cx="3259667" cy="646331"/>
          </a:xfrm>
          <a:prstGeom prst="rect">
            <a:avLst/>
          </a:prstGeom>
          <a:noFill/>
        </p:spPr>
        <p:txBody>
          <a:bodyPr wrap="square" rtlCol="0">
            <a:spAutoFit/>
          </a:bodyPr>
          <a:lstStyle/>
          <a:p>
            <a:r>
              <a:rPr lang="en-US" dirty="0" err="1" smtClean="0"/>
              <a:t>someList</a:t>
            </a:r>
            <a:r>
              <a:rPr lang="en-US" dirty="0" smtClean="0"/>
              <a:t> gets renamed </a:t>
            </a:r>
            <a:r>
              <a:rPr lang="en-US" dirty="0" err="1" smtClean="0"/>
              <a:t>myList</a:t>
            </a:r>
            <a:r>
              <a:rPr lang="en-US" dirty="0" smtClean="0"/>
              <a:t> and this code is run</a:t>
            </a:r>
            <a:endParaRPr lang="en-US" dirty="0"/>
          </a:p>
        </p:txBody>
      </p:sp>
      <p:sp>
        <p:nvSpPr>
          <p:cNvPr id="8" name="Bent-Up Arrow 7"/>
          <p:cNvSpPr/>
          <p:nvPr/>
        </p:nvSpPr>
        <p:spPr>
          <a:xfrm flipH="1">
            <a:off x="705552" y="2925639"/>
            <a:ext cx="4261557" cy="1251252"/>
          </a:xfrm>
          <a:prstGeom prst="bentUpArrow">
            <a:avLst>
              <a:gd name="adj1" fmla="val 11680"/>
              <a:gd name="adj2" fmla="val 17182"/>
              <a:gd name="adj3" fmla="val 2731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1226693" y="3340502"/>
            <a:ext cx="3147751" cy="646331"/>
          </a:xfrm>
          <a:prstGeom prst="rect">
            <a:avLst/>
          </a:prstGeom>
          <a:noFill/>
        </p:spPr>
        <p:txBody>
          <a:bodyPr wrap="square" rtlCol="0">
            <a:spAutoFit/>
          </a:bodyPr>
          <a:lstStyle/>
          <a:p>
            <a:r>
              <a:rPr lang="en-US" dirty="0" smtClean="0"/>
              <a:t>Whatever was in </a:t>
            </a:r>
            <a:r>
              <a:rPr lang="en-US" dirty="0" smtClean="0">
                <a:latin typeface="Courier"/>
                <a:cs typeface="Courier"/>
              </a:rPr>
              <a:t>largest</a:t>
            </a:r>
            <a:r>
              <a:rPr lang="en-US" dirty="0" smtClean="0"/>
              <a:t> gets stored in </a:t>
            </a:r>
            <a:r>
              <a:rPr lang="en-US" dirty="0" err="1" smtClean="0"/>
              <a:t>maxNum</a:t>
            </a:r>
            <a:endParaRPr lang="en-US" dirty="0"/>
          </a:p>
        </p:txBody>
      </p:sp>
      <p:sp>
        <p:nvSpPr>
          <p:cNvPr id="10" name="TextShape 2"/>
          <p:cNvSpPr txBox="1"/>
          <p:nvPr/>
        </p:nvSpPr>
        <p:spPr>
          <a:xfrm>
            <a:off x="5170798" y="4919529"/>
            <a:ext cx="3154758" cy="1825584"/>
          </a:xfrm>
          <a:prstGeom prst="rect">
            <a:avLst/>
          </a:prstGeom>
        </p:spPr>
        <p:txBody>
          <a:bodyPr/>
          <a:lstStyle/>
          <a:p>
            <a:pPr>
              <a:lnSpc>
                <a:spcPct val="80000"/>
              </a:lnSpc>
              <a:buSzPct val="110000"/>
            </a:pPr>
            <a:endParaRPr lang="en-US" sz="1600" dirty="0" smtClean="0">
              <a:solidFill>
                <a:srgbClr val="595959"/>
              </a:solidFill>
              <a:latin typeface="News Gothic MT"/>
            </a:endParaRPr>
          </a:p>
          <a:p>
            <a:pPr>
              <a:lnSpc>
                <a:spcPct val="80000"/>
              </a:lnSpc>
              <a:buSzPct val="110000"/>
            </a:pPr>
            <a:r>
              <a:rPr lang="en-US" sz="1600" dirty="0" err="1" smtClean="0">
                <a:solidFill>
                  <a:srgbClr val="595959"/>
                </a:solidFill>
                <a:latin typeface="Courier"/>
                <a:cs typeface="Courier"/>
              </a:rPr>
              <a:t>def</a:t>
            </a:r>
            <a:r>
              <a:rPr lang="en-US" sz="1600" dirty="0" smtClean="0">
                <a:solidFill>
                  <a:srgbClr val="595959"/>
                </a:solidFill>
                <a:latin typeface="Courier"/>
                <a:cs typeface="Courier"/>
              </a:rPr>
              <a:t> max(</a:t>
            </a:r>
            <a:r>
              <a:rPr lang="en-US" sz="1600" dirty="0" err="1" smtClean="0">
                <a:solidFill>
                  <a:srgbClr val="595959"/>
                </a:solidFill>
                <a:latin typeface="Courier"/>
                <a:cs typeface="Courier"/>
              </a:rPr>
              <a:t>myList</a:t>
            </a:r>
            <a:r>
              <a:rPr lang="en-US" sz="1600" dirty="0" smtClean="0">
                <a:solidFill>
                  <a:srgbClr val="595959"/>
                </a:solidFill>
                <a:latin typeface="Courier"/>
                <a:cs typeface="Courier"/>
              </a:rPr>
              <a:t>):</a:t>
            </a:r>
            <a:endParaRPr lang="en-US" sz="1600" dirty="0">
              <a:solidFill>
                <a:srgbClr val="595959"/>
              </a:solidFill>
              <a:latin typeface="Courier"/>
              <a:cs typeface="Courier"/>
            </a:endParaRPr>
          </a:p>
          <a:p>
            <a:pPr>
              <a:lnSpc>
                <a:spcPct val="80000"/>
              </a:lnSpc>
              <a:buSzPct val="110000"/>
            </a:pPr>
            <a:r>
              <a:rPr lang="en-US" sz="1600" dirty="0" smtClean="0">
                <a:solidFill>
                  <a:srgbClr val="595959"/>
                </a:solidFill>
                <a:latin typeface="Courier"/>
                <a:cs typeface="Courier"/>
              </a:rPr>
              <a:t>	largest = </a:t>
            </a:r>
            <a:r>
              <a:rPr lang="en-US" sz="1600" dirty="0" err="1">
                <a:solidFill>
                  <a:srgbClr val="595959"/>
                </a:solidFill>
                <a:latin typeface="Courier"/>
                <a:cs typeface="Courier"/>
              </a:rPr>
              <a:t>myList</a:t>
            </a:r>
            <a:r>
              <a:rPr lang="en-US" sz="1600" dirty="0">
                <a:solidFill>
                  <a:srgbClr val="595959"/>
                </a:solidFill>
                <a:latin typeface="Courier"/>
                <a:cs typeface="Courier"/>
              </a:rPr>
              <a:t>[0]</a:t>
            </a:r>
          </a:p>
          <a:p>
            <a:pPr>
              <a:lnSpc>
                <a:spcPct val="80000"/>
              </a:lnSpc>
              <a:buSzPct val="110000"/>
            </a:pPr>
            <a:endParaRPr lang="en-US" sz="1600" dirty="0">
              <a:solidFill>
                <a:srgbClr val="595959"/>
              </a:solidFill>
              <a:latin typeface="Courier"/>
              <a:cs typeface="Courier"/>
            </a:endParaRPr>
          </a:p>
          <a:p>
            <a:pPr>
              <a:lnSpc>
                <a:spcPct val="80000"/>
              </a:lnSpc>
              <a:buSzPct val="110000"/>
            </a:pPr>
            <a:r>
              <a:rPr lang="en-US" sz="1600" dirty="0" smtClean="0">
                <a:solidFill>
                  <a:srgbClr val="595959"/>
                </a:solidFill>
                <a:latin typeface="Courier"/>
                <a:cs typeface="Courier"/>
              </a:rPr>
              <a:t>	for </a:t>
            </a:r>
            <a:r>
              <a:rPr lang="en-US" sz="1600" dirty="0">
                <a:solidFill>
                  <a:srgbClr val="595959"/>
                </a:solidFill>
                <a:latin typeface="Courier"/>
                <a:cs typeface="Courier"/>
              </a:rPr>
              <a:t>item in </a:t>
            </a:r>
            <a:r>
              <a:rPr lang="en-US" sz="1600" dirty="0" err="1">
                <a:solidFill>
                  <a:srgbClr val="595959"/>
                </a:solidFill>
                <a:latin typeface="Courier"/>
                <a:cs typeface="Courier"/>
              </a:rPr>
              <a:t>myList</a:t>
            </a:r>
            <a:r>
              <a:rPr lang="en-US" sz="1600" dirty="0">
                <a:solidFill>
                  <a:srgbClr val="595959"/>
                </a:solidFill>
                <a:latin typeface="Courier"/>
                <a:cs typeface="Courier"/>
              </a:rPr>
              <a:t>:</a:t>
            </a:r>
          </a:p>
          <a:p>
            <a:pPr>
              <a:lnSpc>
                <a:spcPct val="80000"/>
              </a:lnSpc>
              <a:buSzPct val="110000"/>
            </a:pPr>
            <a:r>
              <a:rPr lang="en-US" sz="1600" dirty="0">
                <a:solidFill>
                  <a:srgbClr val="595959"/>
                </a:solidFill>
                <a:latin typeface="Courier"/>
                <a:cs typeface="Courier"/>
              </a:rPr>
              <a:t>	</a:t>
            </a:r>
            <a:r>
              <a:rPr lang="en-US" sz="1600" dirty="0" smtClean="0">
                <a:solidFill>
                  <a:srgbClr val="595959"/>
                </a:solidFill>
                <a:latin typeface="Courier"/>
                <a:cs typeface="Courier"/>
              </a:rPr>
              <a:t>	if </a:t>
            </a:r>
            <a:r>
              <a:rPr lang="en-US" sz="1600" dirty="0">
                <a:solidFill>
                  <a:srgbClr val="595959"/>
                </a:solidFill>
                <a:latin typeface="Courier"/>
                <a:cs typeface="Courier"/>
              </a:rPr>
              <a:t>item &gt; </a:t>
            </a:r>
            <a:r>
              <a:rPr lang="en-US" sz="1600" dirty="0" smtClean="0">
                <a:solidFill>
                  <a:srgbClr val="595959"/>
                </a:solidFill>
                <a:latin typeface="Courier"/>
                <a:cs typeface="Courier"/>
              </a:rPr>
              <a:t>largest:</a:t>
            </a:r>
            <a:endParaRPr lang="en-US" sz="1600" dirty="0">
              <a:solidFill>
                <a:srgbClr val="595959"/>
              </a:solidFill>
              <a:latin typeface="Courier"/>
              <a:cs typeface="Courier"/>
            </a:endParaRPr>
          </a:p>
          <a:p>
            <a:pPr>
              <a:lnSpc>
                <a:spcPct val="80000"/>
              </a:lnSpc>
              <a:buSzPct val="110000"/>
            </a:pPr>
            <a:r>
              <a:rPr lang="en-US" sz="1600" dirty="0">
                <a:solidFill>
                  <a:srgbClr val="595959"/>
                </a:solidFill>
                <a:latin typeface="Courier"/>
                <a:cs typeface="Courier"/>
              </a:rPr>
              <a:t>		</a:t>
            </a:r>
            <a:r>
              <a:rPr lang="en-US" sz="1600" dirty="0" smtClean="0">
                <a:solidFill>
                  <a:srgbClr val="595959"/>
                </a:solidFill>
                <a:latin typeface="Courier"/>
                <a:cs typeface="Courier"/>
              </a:rPr>
              <a:t>	largest = item</a:t>
            </a:r>
          </a:p>
          <a:p>
            <a:pPr>
              <a:lnSpc>
                <a:spcPct val="80000"/>
              </a:lnSpc>
              <a:buSzPct val="110000"/>
            </a:pPr>
            <a:r>
              <a:rPr lang="en-US" sz="1600" dirty="0">
                <a:solidFill>
                  <a:srgbClr val="595959"/>
                </a:solidFill>
                <a:latin typeface="Courier"/>
                <a:cs typeface="Courier"/>
              </a:rPr>
              <a:t>	</a:t>
            </a:r>
            <a:r>
              <a:rPr lang="en-US" sz="1600" dirty="0" smtClean="0">
                <a:solidFill>
                  <a:srgbClr val="595959"/>
                </a:solidFill>
                <a:latin typeface="Courier"/>
                <a:cs typeface="Courier"/>
              </a:rPr>
              <a:t>return largest</a:t>
            </a:r>
            <a:endParaRPr lang="en-US" sz="1600" dirty="0">
              <a:solidFill>
                <a:srgbClr val="595959"/>
              </a:solidFill>
              <a:latin typeface="Courier"/>
              <a:cs typeface="Courier"/>
            </a:endParaRPr>
          </a:p>
          <a:p>
            <a:pPr>
              <a:lnSpc>
                <a:spcPct val="80000"/>
              </a:lnSpc>
              <a:buSzPct val="110000"/>
            </a:pPr>
            <a:endParaRPr lang="en-US" sz="2400" dirty="0">
              <a:solidFill>
                <a:schemeClr val="tx1">
                  <a:lumMod val="65000"/>
                  <a:lumOff val="35000"/>
                </a:schemeClr>
              </a:solidFill>
              <a:latin typeface="News Gothic MT"/>
            </a:endParaRPr>
          </a:p>
        </p:txBody>
      </p:sp>
      <p:sp>
        <p:nvSpPr>
          <p:cNvPr id="2" name="Bent-Up Arrow 1"/>
          <p:cNvSpPr/>
          <p:nvPr/>
        </p:nvSpPr>
        <p:spPr>
          <a:xfrm flipV="1">
            <a:off x="4811889" y="4913068"/>
            <a:ext cx="2017889" cy="260458"/>
          </a:xfrm>
          <a:prstGeom prst="ben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Bent-Up Arrow 2"/>
          <p:cNvSpPr/>
          <p:nvPr/>
        </p:nvSpPr>
        <p:spPr>
          <a:xfrm flipH="1">
            <a:off x="818444" y="5065891"/>
            <a:ext cx="4713112" cy="1396997"/>
          </a:xfrm>
          <a:prstGeom prst="bentUpArrow">
            <a:avLst>
              <a:gd name="adj1" fmla="val 12838"/>
              <a:gd name="adj2" fmla="val 22973"/>
              <a:gd name="adj3" fmla="val 25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6900333" y="4148669"/>
            <a:ext cx="2032000" cy="923330"/>
          </a:xfrm>
          <a:prstGeom prst="rect">
            <a:avLst/>
          </a:prstGeom>
          <a:noFill/>
        </p:spPr>
        <p:txBody>
          <a:bodyPr wrap="square" rtlCol="0">
            <a:spAutoFit/>
          </a:bodyPr>
          <a:lstStyle/>
          <a:p>
            <a:r>
              <a:rPr lang="en-US" dirty="0" smtClean="0"/>
              <a:t>Next time, </a:t>
            </a:r>
            <a:r>
              <a:rPr lang="en-US" dirty="0" err="1" smtClean="0"/>
              <a:t>otherList</a:t>
            </a:r>
            <a:r>
              <a:rPr lang="en-US" dirty="0" smtClean="0"/>
              <a:t> gets copied</a:t>
            </a:r>
            <a:endParaRPr lang="en-US" dirty="0"/>
          </a:p>
        </p:txBody>
      </p:sp>
      <p:sp>
        <p:nvSpPr>
          <p:cNvPr id="11" name="TextBox 10"/>
          <p:cNvSpPr txBox="1"/>
          <p:nvPr/>
        </p:nvSpPr>
        <p:spPr>
          <a:xfrm>
            <a:off x="1693333" y="5581339"/>
            <a:ext cx="3118556" cy="646331"/>
          </a:xfrm>
          <a:prstGeom prst="rect">
            <a:avLst/>
          </a:prstGeom>
          <a:noFill/>
        </p:spPr>
        <p:txBody>
          <a:bodyPr wrap="square" rtlCol="0">
            <a:spAutoFit/>
          </a:bodyPr>
          <a:lstStyle/>
          <a:p>
            <a:r>
              <a:rPr lang="en-US" dirty="0" smtClean="0"/>
              <a:t>A different </a:t>
            </a:r>
            <a:r>
              <a:rPr lang="en-US" dirty="0" smtClean="0">
                <a:latin typeface="Courier"/>
                <a:cs typeface="Courier"/>
              </a:rPr>
              <a:t>largest</a:t>
            </a:r>
            <a:r>
              <a:rPr lang="en-US" dirty="0" smtClean="0"/>
              <a:t> gets copied into </a:t>
            </a:r>
            <a:r>
              <a:rPr lang="en-US" dirty="0" err="1" smtClean="0"/>
              <a:t>otherNum</a:t>
            </a:r>
            <a:endParaRPr lang="en-US" dirty="0"/>
          </a:p>
        </p:txBody>
      </p:sp>
    </p:spTree>
    <p:extLst>
      <p:ext uri="{BB962C8B-B14F-4D97-AF65-F5344CB8AC3E}">
        <p14:creationId xmlns:p14="http://schemas.microsoft.com/office/powerpoint/2010/main" val="2786840011"/>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Note</a:t>
            </a:r>
            <a:endParaRPr dirty="0"/>
          </a:p>
        </p:txBody>
      </p:sp>
      <p:sp>
        <p:nvSpPr>
          <p:cNvPr id="46" name="TextShape 2"/>
          <p:cNvSpPr txBox="1"/>
          <p:nvPr/>
        </p:nvSpPr>
        <p:spPr>
          <a:xfrm>
            <a:off x="549360" y="1600200"/>
            <a:ext cx="8042040" cy="4343040"/>
          </a:xfrm>
          <a:prstGeom prst="rect">
            <a:avLst/>
          </a:prstGeom>
        </p:spPr>
        <p:txBody>
          <a:bodyPr/>
          <a:lstStyle/>
          <a:p>
            <a:pPr>
              <a:lnSpc>
                <a:spcPct val="110000"/>
              </a:lnSpc>
              <a:buSzPct val="110000"/>
            </a:pPr>
            <a:r>
              <a:rPr lang="en-US" sz="2400" dirty="0" smtClean="0">
                <a:solidFill>
                  <a:srgbClr val="595959"/>
                </a:solidFill>
                <a:latin typeface="News Gothic MT"/>
              </a:rPr>
              <a:t>In the last example, when </a:t>
            </a:r>
            <a:r>
              <a:rPr lang="en-US" sz="2400" dirty="0" err="1" smtClean="0">
                <a:solidFill>
                  <a:srgbClr val="595959"/>
                </a:solidFill>
                <a:latin typeface="News Gothic MT"/>
              </a:rPr>
              <a:t>someList</a:t>
            </a:r>
            <a:r>
              <a:rPr lang="en-US" sz="2400" dirty="0" smtClean="0">
                <a:solidFill>
                  <a:srgbClr val="595959"/>
                </a:solidFill>
                <a:latin typeface="News Gothic MT"/>
              </a:rPr>
              <a:t> gets put into the function, it gets renamed as whatever </a:t>
            </a:r>
            <a:r>
              <a:rPr lang="en-US" sz="2400" dirty="0" smtClean="0">
                <a:solidFill>
                  <a:srgbClr val="595959"/>
                </a:solidFill>
                <a:latin typeface="News Gothic MT"/>
              </a:rPr>
              <a:t>parameter that </a:t>
            </a:r>
            <a:r>
              <a:rPr lang="en-US" sz="2400" dirty="0" smtClean="0">
                <a:solidFill>
                  <a:srgbClr val="595959"/>
                </a:solidFill>
                <a:latin typeface="News Gothic MT"/>
              </a:rPr>
              <a:t>function expects.  So </a:t>
            </a:r>
            <a:r>
              <a:rPr lang="en-US" sz="2400" dirty="0" err="1" smtClean="0">
                <a:solidFill>
                  <a:srgbClr val="595959"/>
                </a:solidFill>
                <a:latin typeface="News Gothic MT"/>
              </a:rPr>
              <a:t>someList</a:t>
            </a:r>
            <a:r>
              <a:rPr lang="en-US" sz="2400" dirty="0" smtClean="0">
                <a:solidFill>
                  <a:srgbClr val="595959"/>
                </a:solidFill>
                <a:latin typeface="News Gothic MT"/>
              </a:rPr>
              <a:t> becomes </a:t>
            </a:r>
            <a:r>
              <a:rPr lang="en-US" sz="2400" dirty="0" err="1" smtClean="0">
                <a:solidFill>
                  <a:srgbClr val="595959"/>
                </a:solidFill>
                <a:latin typeface="News Gothic MT"/>
              </a:rPr>
              <a:t>myList</a:t>
            </a:r>
            <a:r>
              <a:rPr lang="en-US" sz="2400" dirty="0" smtClean="0">
                <a:solidFill>
                  <a:srgbClr val="595959"/>
                </a:solidFill>
                <a:latin typeface="News Gothic MT"/>
              </a:rPr>
              <a:t>.</a:t>
            </a:r>
          </a:p>
          <a:p>
            <a:pPr>
              <a:lnSpc>
                <a:spcPct val="110000"/>
              </a:lnSpc>
              <a:buSzPct val="110000"/>
            </a:pPr>
            <a:endParaRPr lang="en-US" sz="2400" dirty="0">
              <a:solidFill>
                <a:srgbClr val="595959"/>
              </a:solidFill>
              <a:latin typeface="News Gothic MT"/>
            </a:endParaRPr>
          </a:p>
          <a:p>
            <a:pPr>
              <a:lnSpc>
                <a:spcPct val="110000"/>
              </a:lnSpc>
              <a:buSzPct val="110000"/>
            </a:pPr>
            <a:r>
              <a:rPr lang="en-US" sz="2400" dirty="0" smtClean="0">
                <a:solidFill>
                  <a:srgbClr val="595959"/>
                </a:solidFill>
                <a:latin typeface="News Gothic MT"/>
              </a:rPr>
              <a:t>Also, a function only knows about the </a:t>
            </a:r>
            <a:r>
              <a:rPr lang="en-US" sz="2400" dirty="0" smtClean="0">
                <a:solidFill>
                  <a:srgbClr val="595959"/>
                </a:solidFill>
                <a:latin typeface="News Gothic MT"/>
              </a:rPr>
              <a:t>parameters it’s </a:t>
            </a:r>
            <a:r>
              <a:rPr lang="en-US" sz="2400" dirty="0" smtClean="0">
                <a:solidFill>
                  <a:srgbClr val="595959"/>
                </a:solidFill>
                <a:latin typeface="News Gothic MT"/>
              </a:rPr>
              <a:t>given!  Variables from the original program don’t carry over!</a:t>
            </a:r>
          </a:p>
        </p:txBody>
      </p:sp>
    </p:spTree>
    <p:extLst>
      <p:ext uri="{BB962C8B-B14F-4D97-AF65-F5344CB8AC3E}">
        <p14:creationId xmlns:p14="http://schemas.microsoft.com/office/powerpoint/2010/main" val="1433308859"/>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183444" y="107640"/>
            <a:ext cx="8407956" cy="1336680"/>
          </a:xfrm>
          <a:prstGeom prst="rect">
            <a:avLst/>
          </a:prstGeom>
        </p:spPr>
        <p:txBody>
          <a:bodyPr anchor="b"/>
          <a:lstStyle/>
          <a:p>
            <a:pPr algn="ctr">
              <a:lnSpc>
                <a:spcPct val="100000"/>
              </a:lnSpc>
            </a:pPr>
            <a:r>
              <a:rPr lang="en-US" sz="4600" dirty="0" smtClean="0">
                <a:solidFill>
                  <a:srgbClr val="2C7C9F"/>
                </a:solidFill>
                <a:latin typeface="News Gothic MT"/>
              </a:rPr>
              <a:t>Scope</a:t>
            </a:r>
            <a:endParaRPr dirty="0"/>
          </a:p>
        </p:txBody>
      </p:sp>
      <p:sp>
        <p:nvSpPr>
          <p:cNvPr id="46" name="TextShape 2"/>
          <p:cNvSpPr txBox="1"/>
          <p:nvPr/>
        </p:nvSpPr>
        <p:spPr>
          <a:xfrm>
            <a:off x="183444" y="1313840"/>
            <a:ext cx="4713112" cy="4343040"/>
          </a:xfrm>
          <a:prstGeom prst="rect">
            <a:avLst/>
          </a:prstGeom>
        </p:spPr>
        <p:txBody>
          <a:bodyPr/>
          <a:lstStyle/>
          <a:p>
            <a:pPr>
              <a:lnSpc>
                <a:spcPct val="80000"/>
              </a:lnSpc>
              <a:buSzPct val="110000"/>
            </a:pPr>
            <a:endParaRPr lang="en-US" sz="2400" dirty="0" smtClean="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err="1" smtClean="0">
                <a:solidFill>
                  <a:srgbClr val="595959"/>
                </a:solidFill>
                <a:latin typeface="Courier"/>
                <a:cs typeface="Courier"/>
              </a:rPr>
              <a:t>someList</a:t>
            </a:r>
            <a:r>
              <a:rPr lang="en-US" sz="2400" dirty="0" smtClean="0">
                <a:solidFill>
                  <a:srgbClr val="595959"/>
                </a:solidFill>
                <a:latin typeface="Courier"/>
                <a:cs typeface="Courier"/>
              </a:rPr>
              <a:t> = [1, 2, 3, 4]</a:t>
            </a:r>
          </a:p>
          <a:p>
            <a:pPr>
              <a:lnSpc>
                <a:spcPct val="80000"/>
              </a:lnSpc>
              <a:buSzPct val="110000"/>
            </a:pPr>
            <a:r>
              <a:rPr lang="en-US" sz="2400" dirty="0" smtClean="0">
                <a:solidFill>
                  <a:srgbClr val="595959"/>
                </a:solidFill>
                <a:latin typeface="Courier"/>
                <a:cs typeface="Courier"/>
              </a:rPr>
              <a:t>b = 6</a:t>
            </a:r>
          </a:p>
          <a:p>
            <a:pPr>
              <a:lnSpc>
                <a:spcPct val="80000"/>
              </a:lnSpc>
              <a:buSzPct val="110000"/>
            </a:pPr>
            <a:endParaRPr lang="en-US" sz="2400" dirty="0">
              <a:solidFill>
                <a:srgbClr val="595959"/>
              </a:solidFill>
              <a:latin typeface="Courier"/>
              <a:cs typeface="Courier"/>
            </a:endParaRPr>
          </a:p>
          <a:p>
            <a:pPr>
              <a:lnSpc>
                <a:spcPct val="80000"/>
              </a:lnSpc>
              <a:buSzPct val="110000"/>
            </a:pPr>
            <a:r>
              <a:rPr lang="en-US" sz="2400" dirty="0" err="1" smtClean="0">
                <a:solidFill>
                  <a:srgbClr val="595959"/>
                </a:solidFill>
                <a:latin typeface="Courier"/>
                <a:cs typeface="Courier"/>
              </a:rPr>
              <a:t>maxNum</a:t>
            </a:r>
            <a:r>
              <a:rPr lang="en-US" sz="2400" dirty="0" smtClean="0">
                <a:solidFill>
                  <a:srgbClr val="595959"/>
                </a:solidFill>
                <a:latin typeface="Courier"/>
                <a:cs typeface="Courier"/>
              </a:rPr>
              <a:t> = max(</a:t>
            </a:r>
            <a:r>
              <a:rPr lang="en-US" sz="2400" dirty="0" err="1" smtClean="0">
                <a:solidFill>
                  <a:srgbClr val="595959"/>
                </a:solidFill>
                <a:latin typeface="Courier"/>
                <a:cs typeface="Courier"/>
              </a:rPr>
              <a:t>someList</a:t>
            </a:r>
            <a:r>
              <a:rPr lang="en-US" sz="2400" dirty="0" smtClean="0">
                <a:solidFill>
                  <a:srgbClr val="595959"/>
                </a:solidFill>
                <a:latin typeface="Courier"/>
                <a:cs typeface="Courier"/>
              </a:rPr>
              <a:t>)</a:t>
            </a:r>
          </a:p>
        </p:txBody>
      </p:sp>
      <p:sp>
        <p:nvSpPr>
          <p:cNvPr id="5" name="TextShape 2"/>
          <p:cNvSpPr txBox="1"/>
          <p:nvPr/>
        </p:nvSpPr>
        <p:spPr>
          <a:xfrm>
            <a:off x="4148666" y="3137303"/>
            <a:ext cx="4769555" cy="2700864"/>
          </a:xfrm>
          <a:prstGeom prst="rect">
            <a:avLst/>
          </a:prstGeom>
        </p:spPr>
        <p:txBody>
          <a:bodyPr/>
          <a:lstStyle/>
          <a:p>
            <a:pPr>
              <a:lnSpc>
                <a:spcPct val="80000"/>
              </a:lnSpc>
              <a:buSzPct val="110000"/>
            </a:pPr>
            <a:endParaRPr lang="en-US" sz="2400" dirty="0" smtClean="0">
              <a:solidFill>
                <a:srgbClr val="595959"/>
              </a:solidFill>
              <a:latin typeface="News Gothic MT"/>
            </a:endParaRPr>
          </a:p>
          <a:p>
            <a:pPr>
              <a:lnSpc>
                <a:spcPct val="80000"/>
              </a:lnSpc>
              <a:buSzPct val="110000"/>
            </a:pPr>
            <a:r>
              <a:rPr lang="en-US" sz="2400" dirty="0" err="1" smtClean="0">
                <a:solidFill>
                  <a:srgbClr val="595959"/>
                </a:solidFill>
                <a:latin typeface="Courier"/>
                <a:cs typeface="Courier"/>
              </a:rPr>
              <a:t>def</a:t>
            </a:r>
            <a:r>
              <a:rPr lang="en-US" sz="2400" dirty="0" smtClean="0">
                <a:solidFill>
                  <a:srgbClr val="595959"/>
                </a:solidFill>
                <a:latin typeface="Courier"/>
                <a:cs typeface="Courier"/>
              </a:rPr>
              <a:t> max(</a:t>
            </a:r>
            <a:r>
              <a:rPr lang="en-US" sz="2400" dirty="0" err="1" smtClean="0">
                <a:solidFill>
                  <a:srgbClr val="595959"/>
                </a:solidFill>
                <a:latin typeface="Courier"/>
                <a:cs typeface="Courier"/>
              </a:rPr>
              <a:t>myList</a:t>
            </a:r>
            <a:r>
              <a:rPr lang="en-US" sz="2400" dirty="0" smtClean="0">
                <a:solidFill>
                  <a:srgbClr val="595959"/>
                </a:solidFill>
                <a:latin typeface="Courier"/>
                <a:cs typeface="Courier"/>
              </a:rPr>
              <a:t>):</a:t>
            </a:r>
            <a:endParaRPr lang="en-US" sz="2400" dirty="0">
              <a:solidFill>
                <a:srgbClr val="595959"/>
              </a:solidFill>
              <a:latin typeface="Courier"/>
              <a:cs typeface="Courier"/>
            </a:endParaRPr>
          </a:p>
          <a:p>
            <a:pPr>
              <a:lnSpc>
                <a:spcPct val="80000"/>
              </a:lnSpc>
              <a:buSzPct val="110000"/>
            </a:pPr>
            <a:r>
              <a:rPr lang="en-US" sz="2400" dirty="0" smtClean="0">
                <a:solidFill>
                  <a:srgbClr val="595959"/>
                </a:solidFill>
                <a:latin typeface="Courier"/>
                <a:cs typeface="Courier"/>
              </a:rPr>
              <a:t>	largest = </a:t>
            </a:r>
            <a:r>
              <a:rPr lang="en-US" sz="2400" dirty="0" err="1">
                <a:solidFill>
                  <a:srgbClr val="595959"/>
                </a:solidFill>
                <a:latin typeface="Courier"/>
                <a:cs typeface="Courier"/>
              </a:rPr>
              <a:t>myList</a:t>
            </a:r>
            <a:r>
              <a:rPr lang="en-US" sz="2400" dirty="0">
                <a:solidFill>
                  <a:srgbClr val="595959"/>
                </a:solidFill>
                <a:latin typeface="Courier"/>
                <a:cs typeface="Courier"/>
              </a:rPr>
              <a:t>[0]</a:t>
            </a:r>
          </a:p>
          <a:p>
            <a:pPr>
              <a:lnSpc>
                <a:spcPct val="80000"/>
              </a:lnSpc>
              <a:buSzPct val="110000"/>
            </a:pPr>
            <a:endParaRPr lang="en-US" sz="2400" dirty="0">
              <a:solidFill>
                <a:srgbClr val="595959"/>
              </a:solidFill>
              <a:latin typeface="Courier"/>
              <a:cs typeface="Courier"/>
            </a:endParaRPr>
          </a:p>
          <a:p>
            <a:pPr>
              <a:lnSpc>
                <a:spcPct val="80000"/>
              </a:lnSpc>
              <a:buSzPct val="110000"/>
            </a:pPr>
            <a:r>
              <a:rPr lang="en-US" sz="2400" dirty="0" smtClean="0">
                <a:solidFill>
                  <a:srgbClr val="595959"/>
                </a:solidFill>
                <a:latin typeface="Courier"/>
                <a:cs typeface="Courier"/>
              </a:rPr>
              <a:t>	for </a:t>
            </a:r>
            <a:r>
              <a:rPr lang="en-US" sz="2400" dirty="0">
                <a:solidFill>
                  <a:srgbClr val="595959"/>
                </a:solidFill>
                <a:latin typeface="Courier"/>
                <a:cs typeface="Courier"/>
              </a:rPr>
              <a:t>item in </a:t>
            </a:r>
            <a:r>
              <a:rPr lang="en-US" sz="2400" dirty="0" err="1">
                <a:solidFill>
                  <a:srgbClr val="595959"/>
                </a:solidFill>
                <a:latin typeface="Courier"/>
                <a:cs typeface="Courier"/>
              </a:rPr>
              <a:t>myList</a:t>
            </a:r>
            <a:r>
              <a:rPr lang="en-US" sz="2400" dirty="0">
                <a:solidFill>
                  <a:srgbClr val="595959"/>
                </a:solidFill>
                <a:latin typeface="Courier"/>
                <a:cs typeface="Courier"/>
              </a:rPr>
              <a:t>:</a:t>
            </a:r>
          </a:p>
          <a:p>
            <a:pPr>
              <a:lnSpc>
                <a:spcPct val="80000"/>
              </a:lnSpc>
              <a:buSzPct val="110000"/>
            </a:pPr>
            <a:r>
              <a:rPr lang="en-US" sz="2400" dirty="0">
                <a:solidFill>
                  <a:srgbClr val="595959"/>
                </a:solidFill>
                <a:latin typeface="Courier"/>
                <a:cs typeface="Courier"/>
              </a:rPr>
              <a:t>	</a:t>
            </a:r>
            <a:r>
              <a:rPr lang="en-US" sz="2400" dirty="0" smtClean="0">
                <a:solidFill>
                  <a:srgbClr val="595959"/>
                </a:solidFill>
                <a:latin typeface="Courier"/>
                <a:cs typeface="Courier"/>
              </a:rPr>
              <a:t>	if </a:t>
            </a:r>
            <a:r>
              <a:rPr lang="en-US" sz="2400" dirty="0">
                <a:solidFill>
                  <a:srgbClr val="595959"/>
                </a:solidFill>
                <a:latin typeface="Courier"/>
                <a:cs typeface="Courier"/>
              </a:rPr>
              <a:t>item &gt; </a:t>
            </a:r>
            <a:r>
              <a:rPr lang="en-US" sz="2400" dirty="0" smtClean="0">
                <a:solidFill>
                  <a:srgbClr val="595959"/>
                </a:solidFill>
                <a:latin typeface="Courier"/>
                <a:cs typeface="Courier"/>
              </a:rPr>
              <a:t>largest:</a:t>
            </a:r>
            <a:endParaRPr lang="en-US" sz="2400" dirty="0">
              <a:solidFill>
                <a:srgbClr val="595959"/>
              </a:solidFill>
              <a:latin typeface="Courier"/>
              <a:cs typeface="Courier"/>
            </a:endParaRPr>
          </a:p>
          <a:p>
            <a:pPr>
              <a:lnSpc>
                <a:spcPct val="80000"/>
              </a:lnSpc>
              <a:buSzPct val="110000"/>
            </a:pPr>
            <a:r>
              <a:rPr lang="en-US" sz="2400" dirty="0">
                <a:solidFill>
                  <a:srgbClr val="595959"/>
                </a:solidFill>
                <a:latin typeface="Courier"/>
                <a:cs typeface="Courier"/>
              </a:rPr>
              <a:t>		</a:t>
            </a:r>
            <a:r>
              <a:rPr lang="en-US" sz="2400" dirty="0" smtClean="0">
                <a:solidFill>
                  <a:srgbClr val="595959"/>
                </a:solidFill>
                <a:latin typeface="Courier"/>
                <a:cs typeface="Courier"/>
              </a:rPr>
              <a:t>	largest = item</a:t>
            </a:r>
          </a:p>
          <a:p>
            <a:pPr>
              <a:lnSpc>
                <a:spcPct val="80000"/>
              </a:lnSpc>
              <a:buSzPct val="110000"/>
            </a:pPr>
            <a:r>
              <a:rPr lang="en-US" sz="2400" dirty="0">
                <a:solidFill>
                  <a:srgbClr val="595959"/>
                </a:solidFill>
                <a:latin typeface="Courier"/>
                <a:cs typeface="Courier"/>
              </a:rPr>
              <a:t>	</a:t>
            </a:r>
            <a:r>
              <a:rPr lang="en-US" sz="2400" dirty="0" smtClean="0">
                <a:solidFill>
                  <a:srgbClr val="595959"/>
                </a:solidFill>
                <a:latin typeface="Courier"/>
                <a:cs typeface="Courier"/>
              </a:rPr>
              <a:t>b = 10</a:t>
            </a:r>
          </a:p>
          <a:p>
            <a:pPr>
              <a:lnSpc>
                <a:spcPct val="80000"/>
              </a:lnSpc>
              <a:buSzPct val="110000"/>
            </a:pPr>
            <a:r>
              <a:rPr lang="en-US" sz="2400" dirty="0">
                <a:solidFill>
                  <a:srgbClr val="595959"/>
                </a:solidFill>
                <a:latin typeface="Courier"/>
                <a:cs typeface="Courier"/>
              </a:rPr>
              <a:t>	</a:t>
            </a:r>
            <a:r>
              <a:rPr lang="en-US" sz="2400" dirty="0" smtClean="0">
                <a:solidFill>
                  <a:srgbClr val="595959"/>
                </a:solidFill>
                <a:latin typeface="Courier"/>
                <a:cs typeface="Courier"/>
              </a:rPr>
              <a:t>return largest</a:t>
            </a:r>
            <a:endParaRPr lang="en-US" sz="2400" dirty="0">
              <a:solidFill>
                <a:srgbClr val="595959"/>
              </a:solidFill>
              <a:latin typeface="Courier"/>
              <a:cs typeface="Courier"/>
            </a:endParaRPr>
          </a:p>
          <a:p>
            <a:pPr>
              <a:lnSpc>
                <a:spcPct val="80000"/>
              </a:lnSpc>
              <a:buSzPct val="110000"/>
            </a:pPr>
            <a:endParaRPr lang="en-US" sz="2400" dirty="0">
              <a:solidFill>
                <a:schemeClr val="tx1">
                  <a:lumMod val="65000"/>
                  <a:lumOff val="35000"/>
                </a:schemeClr>
              </a:solidFill>
              <a:latin typeface="News Gothic MT"/>
            </a:endParaRPr>
          </a:p>
        </p:txBody>
      </p:sp>
      <p:sp>
        <p:nvSpPr>
          <p:cNvPr id="2" name="Right Arrow 1"/>
          <p:cNvSpPr/>
          <p:nvPr/>
        </p:nvSpPr>
        <p:spPr>
          <a:xfrm>
            <a:off x="2878666" y="5277555"/>
            <a:ext cx="1764862" cy="21166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874889" y="4612057"/>
            <a:ext cx="1890889" cy="1754327"/>
          </a:xfrm>
          <a:prstGeom prst="rect">
            <a:avLst/>
          </a:prstGeom>
          <a:noFill/>
        </p:spPr>
        <p:txBody>
          <a:bodyPr wrap="square" rtlCol="0">
            <a:spAutoFit/>
          </a:bodyPr>
          <a:lstStyle/>
          <a:p>
            <a:r>
              <a:rPr lang="en-US" dirty="0" smtClean="0"/>
              <a:t>Even though the original program has a variable named b, this function doesn’t know about it!</a:t>
            </a:r>
            <a:endParaRPr lang="en-US" dirty="0"/>
          </a:p>
        </p:txBody>
      </p:sp>
      <p:sp>
        <p:nvSpPr>
          <p:cNvPr id="11" name="Bent-Up Arrow 10"/>
          <p:cNvSpPr/>
          <p:nvPr/>
        </p:nvSpPr>
        <p:spPr>
          <a:xfrm flipV="1">
            <a:off x="4374444" y="2808111"/>
            <a:ext cx="1877752" cy="479778"/>
          </a:xfrm>
          <a:prstGeom prst="ben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9118340"/>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Scope</a:t>
            </a:r>
            <a:endParaRPr dirty="0"/>
          </a:p>
        </p:txBody>
      </p:sp>
      <p:sp>
        <p:nvSpPr>
          <p:cNvPr id="46" name="TextShape 2"/>
          <p:cNvSpPr txBox="1"/>
          <p:nvPr/>
        </p:nvSpPr>
        <p:spPr>
          <a:xfrm>
            <a:off x="549360" y="1600200"/>
            <a:ext cx="8042040" cy="4343040"/>
          </a:xfrm>
          <a:prstGeom prst="rect">
            <a:avLst/>
          </a:prstGeom>
        </p:spPr>
        <p:txBody>
          <a:bodyPr/>
          <a:lstStyle/>
          <a:p>
            <a:pPr>
              <a:lnSpc>
                <a:spcPct val="110000"/>
              </a:lnSpc>
              <a:buSzPct val="110000"/>
            </a:pPr>
            <a:r>
              <a:rPr lang="en-US" sz="2400" dirty="0" smtClean="0">
                <a:solidFill>
                  <a:srgbClr val="595959"/>
                </a:solidFill>
                <a:latin typeface="News Gothic MT"/>
              </a:rPr>
              <a:t>A name is considered </a:t>
            </a:r>
            <a:r>
              <a:rPr lang="en-US" sz="2400" i="1" dirty="0" smtClean="0">
                <a:solidFill>
                  <a:srgbClr val="595959"/>
                </a:solidFill>
                <a:latin typeface="News Gothic MT"/>
              </a:rPr>
              <a:t>defined</a:t>
            </a:r>
            <a:r>
              <a:rPr lang="en-US" sz="2400" dirty="0" smtClean="0">
                <a:solidFill>
                  <a:srgbClr val="595959"/>
                </a:solidFill>
                <a:latin typeface="News Gothic MT"/>
              </a:rPr>
              <a:t> in a function if there is an assignment to that name </a:t>
            </a:r>
            <a:r>
              <a:rPr lang="en-US" sz="2400" i="1" dirty="0" smtClean="0">
                <a:solidFill>
                  <a:srgbClr val="595959"/>
                </a:solidFill>
                <a:latin typeface="News Gothic MT"/>
              </a:rPr>
              <a:t>anywhere </a:t>
            </a:r>
            <a:r>
              <a:rPr lang="en-US" sz="2400" dirty="0" smtClean="0">
                <a:solidFill>
                  <a:srgbClr val="595959"/>
                </a:solidFill>
                <a:latin typeface="News Gothic MT"/>
              </a:rPr>
              <a:t>within the body of the function.</a:t>
            </a:r>
          </a:p>
          <a:p>
            <a:pPr>
              <a:lnSpc>
                <a:spcPct val="110000"/>
              </a:lnSpc>
              <a:buSzPct val="110000"/>
            </a:pPr>
            <a:endParaRPr lang="en-US" sz="2400" dirty="0">
              <a:solidFill>
                <a:srgbClr val="595959"/>
              </a:solidFill>
              <a:latin typeface="News Gothic MT"/>
            </a:endParaRPr>
          </a:p>
          <a:p>
            <a:pPr>
              <a:lnSpc>
                <a:spcPct val="110000"/>
              </a:lnSpc>
              <a:buSzPct val="110000"/>
            </a:pPr>
            <a:r>
              <a:rPr lang="en-US" sz="2400" dirty="0" smtClean="0">
                <a:solidFill>
                  <a:srgbClr val="595959"/>
                </a:solidFill>
                <a:latin typeface="News Gothic MT"/>
              </a:rPr>
              <a:t>In Python, this assignment creates a </a:t>
            </a:r>
            <a:r>
              <a:rPr lang="en-US" sz="2400" i="1" dirty="0" smtClean="0">
                <a:solidFill>
                  <a:srgbClr val="595959"/>
                </a:solidFill>
                <a:latin typeface="News Gothic MT"/>
              </a:rPr>
              <a:t>binding</a:t>
            </a:r>
            <a:r>
              <a:rPr lang="en-US" sz="2400" dirty="0">
                <a:solidFill>
                  <a:srgbClr val="595959"/>
                </a:solidFill>
                <a:latin typeface="News Gothic MT"/>
              </a:rPr>
              <a:t> </a:t>
            </a:r>
            <a:r>
              <a:rPr lang="en-US" sz="2400" dirty="0" smtClean="0">
                <a:solidFill>
                  <a:srgbClr val="595959"/>
                </a:solidFill>
                <a:latin typeface="News Gothic MT"/>
              </a:rPr>
              <a:t>of the name to a value.</a:t>
            </a:r>
          </a:p>
          <a:p>
            <a:pPr>
              <a:lnSpc>
                <a:spcPct val="110000"/>
              </a:lnSpc>
              <a:buSzPct val="110000"/>
            </a:pPr>
            <a:endParaRPr lang="en-US" sz="2400" dirty="0">
              <a:solidFill>
                <a:srgbClr val="595959"/>
              </a:solidFill>
              <a:latin typeface="News Gothic MT"/>
            </a:endParaRPr>
          </a:p>
          <a:p>
            <a:pPr>
              <a:lnSpc>
                <a:spcPct val="110000"/>
              </a:lnSpc>
              <a:buSzPct val="110000"/>
            </a:pPr>
            <a:r>
              <a:rPr lang="en-US" sz="2400" dirty="0" smtClean="0">
                <a:solidFill>
                  <a:srgbClr val="595959"/>
                </a:solidFill>
                <a:latin typeface="News Gothic MT"/>
              </a:rPr>
              <a:t>The parts of a program where this binding is directly accessible is the </a:t>
            </a:r>
            <a:r>
              <a:rPr lang="en-US" sz="2400" i="1" dirty="0" smtClean="0">
                <a:solidFill>
                  <a:srgbClr val="595959"/>
                </a:solidFill>
                <a:latin typeface="News Gothic MT"/>
              </a:rPr>
              <a:t>scope </a:t>
            </a:r>
            <a:r>
              <a:rPr lang="en-US" sz="2400" dirty="0" smtClean="0">
                <a:solidFill>
                  <a:srgbClr val="595959"/>
                </a:solidFill>
                <a:latin typeface="News Gothic MT"/>
              </a:rPr>
              <a:t>that binding.</a:t>
            </a:r>
          </a:p>
          <a:p>
            <a:pPr>
              <a:lnSpc>
                <a:spcPct val="110000"/>
              </a:lnSpc>
              <a:buSzPct val="110000"/>
            </a:pPr>
            <a:endParaRPr lang="en-US" sz="2400" dirty="0" smtClean="0">
              <a:solidFill>
                <a:srgbClr val="595959"/>
              </a:solidFill>
              <a:latin typeface="News Gothic MT"/>
            </a:endParaRPr>
          </a:p>
        </p:txBody>
      </p:sp>
    </p:spTree>
    <p:extLst>
      <p:ext uri="{BB962C8B-B14F-4D97-AF65-F5344CB8AC3E}">
        <p14:creationId xmlns:p14="http://schemas.microsoft.com/office/powerpoint/2010/main" val="239161300"/>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Scope (cont'd)</a:t>
            </a:r>
            <a:endParaRPr dirty="0"/>
          </a:p>
        </p:txBody>
      </p:sp>
      <p:sp>
        <p:nvSpPr>
          <p:cNvPr id="46" name="TextShape 2"/>
          <p:cNvSpPr txBox="1"/>
          <p:nvPr/>
        </p:nvSpPr>
        <p:spPr>
          <a:xfrm>
            <a:off x="549360" y="1600200"/>
            <a:ext cx="8042040" cy="4343040"/>
          </a:xfrm>
          <a:prstGeom prst="rect">
            <a:avLst/>
          </a:prstGeom>
        </p:spPr>
        <p:txBody>
          <a:bodyPr/>
          <a:lstStyle/>
          <a:p>
            <a:pPr>
              <a:lnSpc>
                <a:spcPct val="110000"/>
              </a:lnSpc>
              <a:buSzPct val="110000"/>
            </a:pPr>
            <a:r>
              <a:rPr lang="en-US" sz="2400" dirty="0" smtClean="0">
                <a:solidFill>
                  <a:srgbClr val="595959"/>
                </a:solidFill>
                <a:latin typeface="News Gothic MT"/>
              </a:rPr>
              <a:t>The same name can be used in different scopes and different name spaces.</a:t>
            </a:r>
          </a:p>
          <a:p>
            <a:pPr>
              <a:lnSpc>
                <a:spcPct val="110000"/>
              </a:lnSpc>
              <a:buSzPct val="110000"/>
            </a:pPr>
            <a:endParaRPr lang="en-US" sz="2400" dirty="0" smtClean="0">
              <a:solidFill>
                <a:srgbClr val="595959"/>
              </a:solidFill>
              <a:latin typeface="News Gothic MT"/>
            </a:endParaRPr>
          </a:p>
          <a:p>
            <a:pPr>
              <a:lnSpc>
                <a:spcPct val="110000"/>
              </a:lnSpc>
              <a:buSzPct val="110000"/>
            </a:pPr>
            <a:r>
              <a:rPr lang="en-US" sz="2400" dirty="0" smtClean="0">
                <a:solidFill>
                  <a:srgbClr val="595959"/>
                </a:solidFill>
                <a:latin typeface="News Gothic MT"/>
              </a:rPr>
              <a:t>Python has 4 scopes</a:t>
            </a:r>
          </a:p>
          <a:p>
            <a:pPr marL="800100" lvl="1" indent="-342900">
              <a:lnSpc>
                <a:spcPct val="110000"/>
              </a:lnSpc>
              <a:buSzPct val="110000"/>
              <a:buFont typeface="Arial"/>
              <a:buChar char="•"/>
            </a:pPr>
            <a:r>
              <a:rPr lang="en-US" sz="2400" dirty="0" smtClean="0">
                <a:solidFill>
                  <a:srgbClr val="595959"/>
                </a:solidFill>
                <a:latin typeface="News Gothic MT"/>
              </a:rPr>
              <a:t>local scope</a:t>
            </a:r>
          </a:p>
          <a:p>
            <a:pPr marL="800100" lvl="1" indent="-342900">
              <a:lnSpc>
                <a:spcPct val="110000"/>
              </a:lnSpc>
              <a:buSzPct val="110000"/>
              <a:buFont typeface="Arial"/>
              <a:buChar char="•"/>
            </a:pPr>
            <a:r>
              <a:rPr lang="en-US" sz="2400" dirty="0" smtClean="0">
                <a:solidFill>
                  <a:srgbClr val="595959"/>
                </a:solidFill>
                <a:latin typeface="News Gothic MT"/>
              </a:rPr>
              <a:t>scope of enclosing functions</a:t>
            </a:r>
          </a:p>
          <a:p>
            <a:pPr marL="800100" lvl="1" indent="-342900">
              <a:lnSpc>
                <a:spcPct val="110000"/>
              </a:lnSpc>
              <a:buSzPct val="110000"/>
              <a:buFont typeface="Arial"/>
              <a:buChar char="•"/>
            </a:pPr>
            <a:r>
              <a:rPr lang="en-US" sz="2400" dirty="0" smtClean="0">
                <a:solidFill>
                  <a:srgbClr val="595959"/>
                </a:solidFill>
                <a:latin typeface="News Gothic MT"/>
              </a:rPr>
              <a:t>global</a:t>
            </a:r>
          </a:p>
          <a:p>
            <a:pPr marL="800100" lvl="1" indent="-342900">
              <a:lnSpc>
                <a:spcPct val="110000"/>
              </a:lnSpc>
              <a:buSzPct val="110000"/>
              <a:buFont typeface="Arial"/>
              <a:buChar char="•"/>
            </a:pPr>
            <a:r>
              <a:rPr lang="en-US" sz="2400" dirty="0" smtClean="0">
                <a:solidFill>
                  <a:srgbClr val="595959"/>
                </a:solidFill>
                <a:latin typeface="News Gothic MT"/>
              </a:rPr>
              <a:t>built-in</a:t>
            </a:r>
            <a:endParaRPr lang="en-US" sz="2400" dirty="0">
              <a:solidFill>
                <a:srgbClr val="595959"/>
              </a:solidFill>
              <a:latin typeface="News Gothic MT"/>
            </a:endParaRPr>
          </a:p>
          <a:p>
            <a:pPr>
              <a:lnSpc>
                <a:spcPct val="110000"/>
              </a:lnSpc>
              <a:buSzPct val="110000"/>
            </a:pPr>
            <a:endParaRPr lang="en-US" sz="2400" dirty="0" smtClean="0">
              <a:solidFill>
                <a:srgbClr val="595959"/>
              </a:solidFill>
              <a:latin typeface="News Gothic MT"/>
            </a:endParaRPr>
          </a:p>
          <a:p>
            <a:pPr>
              <a:lnSpc>
                <a:spcPct val="110000"/>
              </a:lnSpc>
              <a:buSzPct val="110000"/>
            </a:pPr>
            <a:r>
              <a:rPr lang="en-US" sz="2400" dirty="0" smtClean="0">
                <a:solidFill>
                  <a:srgbClr val="595959"/>
                </a:solidFill>
                <a:latin typeface="News Gothic MT"/>
              </a:rPr>
              <a:t>Python will look for bindings in this order.</a:t>
            </a:r>
            <a:endParaRPr lang="en-US" sz="2400" dirty="0" smtClean="0">
              <a:solidFill>
                <a:srgbClr val="595959"/>
              </a:solidFill>
              <a:latin typeface="News Gothic MT"/>
            </a:endParaRPr>
          </a:p>
        </p:txBody>
      </p:sp>
    </p:spTree>
    <p:extLst>
      <p:ext uri="{BB962C8B-B14F-4D97-AF65-F5344CB8AC3E}">
        <p14:creationId xmlns:p14="http://schemas.microsoft.com/office/powerpoint/2010/main" val="343592264"/>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Motivation</a:t>
            </a:r>
            <a:endParaRPr dirty="0"/>
          </a:p>
        </p:txBody>
      </p:sp>
      <p:sp>
        <p:nvSpPr>
          <p:cNvPr id="46" name="TextShape 2"/>
          <p:cNvSpPr txBox="1"/>
          <p:nvPr/>
        </p:nvSpPr>
        <p:spPr>
          <a:xfrm>
            <a:off x="549360" y="1600200"/>
            <a:ext cx="8042040" cy="4343040"/>
          </a:xfrm>
          <a:prstGeom prst="rect">
            <a:avLst/>
          </a:prstGeom>
        </p:spPr>
        <p:txBody>
          <a:bodyPr/>
          <a:lstStyle/>
          <a:p>
            <a:pPr>
              <a:lnSpc>
                <a:spcPct val="110000"/>
              </a:lnSpc>
              <a:buSzPct val="110000"/>
            </a:pPr>
            <a:r>
              <a:rPr lang="en-US" sz="2400" dirty="0" smtClean="0">
                <a:solidFill>
                  <a:srgbClr val="595959"/>
                </a:solidFill>
                <a:latin typeface="News Gothic MT"/>
              </a:rPr>
              <a:t>Using the tools we have so far, we can easily write code to find the largest number in a list, right?</a:t>
            </a:r>
          </a:p>
        </p:txBody>
      </p:sp>
    </p:spTree>
    <p:extLst>
      <p:ext uri="{BB962C8B-B14F-4D97-AF65-F5344CB8AC3E}">
        <p14:creationId xmlns:p14="http://schemas.microsoft.com/office/powerpoint/2010/main" val="718737282"/>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Scope (cont'd)</a:t>
            </a:r>
            <a:endParaRPr dirty="0"/>
          </a:p>
        </p:txBody>
      </p:sp>
      <p:sp>
        <p:nvSpPr>
          <p:cNvPr id="46" name="TextShape 2"/>
          <p:cNvSpPr txBox="1"/>
          <p:nvPr/>
        </p:nvSpPr>
        <p:spPr>
          <a:xfrm>
            <a:off x="549360" y="1600200"/>
            <a:ext cx="8042040" cy="4343040"/>
          </a:xfrm>
          <a:prstGeom prst="rect">
            <a:avLst/>
          </a:prstGeom>
        </p:spPr>
        <p:txBody>
          <a:bodyPr/>
          <a:lstStyle/>
          <a:p>
            <a:pPr>
              <a:lnSpc>
                <a:spcPct val="110000"/>
              </a:lnSpc>
              <a:buSzPct val="110000"/>
            </a:pPr>
            <a:r>
              <a:rPr lang="en-US" sz="2400" dirty="0" smtClean="0">
                <a:solidFill>
                  <a:srgbClr val="595959"/>
                </a:solidFill>
                <a:latin typeface="News Gothic MT"/>
              </a:rPr>
              <a:t>In a function, names defined in the function have local scope. These are usually called</a:t>
            </a:r>
            <a:r>
              <a:rPr lang="en-US" sz="2400" i="1" dirty="0" smtClean="0">
                <a:solidFill>
                  <a:srgbClr val="595959"/>
                </a:solidFill>
                <a:latin typeface="News Gothic MT"/>
              </a:rPr>
              <a:t> local variables</a:t>
            </a:r>
            <a:r>
              <a:rPr lang="en-US" sz="2400" dirty="0" smtClean="0">
                <a:solidFill>
                  <a:srgbClr val="595959"/>
                </a:solidFill>
                <a:latin typeface="News Gothic MT"/>
              </a:rPr>
              <a:t>.</a:t>
            </a:r>
          </a:p>
          <a:p>
            <a:pPr>
              <a:lnSpc>
                <a:spcPct val="110000"/>
              </a:lnSpc>
              <a:buSzPct val="110000"/>
            </a:pPr>
            <a:endParaRPr lang="en-US" sz="2400" dirty="0" smtClean="0">
              <a:solidFill>
                <a:srgbClr val="595959"/>
              </a:solidFill>
              <a:latin typeface="News Gothic MT"/>
            </a:endParaRPr>
          </a:p>
          <a:p>
            <a:pPr>
              <a:lnSpc>
                <a:spcPct val="110000"/>
              </a:lnSpc>
              <a:buSzPct val="110000"/>
            </a:pPr>
            <a:r>
              <a:rPr lang="en-US" sz="2400" dirty="0" smtClean="0">
                <a:solidFill>
                  <a:srgbClr val="595959"/>
                </a:solidFill>
                <a:latin typeface="News Gothic MT"/>
              </a:rPr>
              <a:t>In a function, parameters are also local.</a:t>
            </a:r>
          </a:p>
          <a:p>
            <a:pPr>
              <a:lnSpc>
                <a:spcPct val="110000"/>
              </a:lnSpc>
              <a:buSzPct val="110000"/>
            </a:pPr>
            <a:endParaRPr lang="en-US" sz="2400" dirty="0">
              <a:solidFill>
                <a:srgbClr val="595959"/>
              </a:solidFill>
              <a:latin typeface="News Gothic MT"/>
            </a:endParaRPr>
          </a:p>
          <a:p>
            <a:pPr>
              <a:lnSpc>
                <a:spcPct val="110000"/>
              </a:lnSpc>
              <a:buSzPct val="110000"/>
            </a:pPr>
            <a:r>
              <a:rPr lang="en-US" sz="2400" dirty="0" smtClean="0">
                <a:solidFill>
                  <a:srgbClr val="595959"/>
                </a:solidFill>
                <a:latin typeface="News Gothic MT"/>
              </a:rPr>
              <a:t>Names defined outside of any function have global scope. These are usually called </a:t>
            </a:r>
            <a:r>
              <a:rPr lang="en-US" sz="2400" i="1" dirty="0" smtClean="0">
                <a:solidFill>
                  <a:srgbClr val="595959"/>
                </a:solidFill>
                <a:latin typeface="News Gothic MT"/>
              </a:rPr>
              <a:t>global variables</a:t>
            </a:r>
            <a:r>
              <a:rPr lang="en-US" sz="2400" dirty="0" smtClean="0">
                <a:solidFill>
                  <a:srgbClr val="595959"/>
                </a:solidFill>
                <a:latin typeface="News Gothic MT"/>
              </a:rPr>
              <a:t>.</a:t>
            </a:r>
          </a:p>
          <a:p>
            <a:pPr>
              <a:lnSpc>
                <a:spcPct val="110000"/>
              </a:lnSpc>
              <a:buSzPct val="110000"/>
            </a:pPr>
            <a:endParaRPr lang="en-US" sz="2400" dirty="0">
              <a:solidFill>
                <a:srgbClr val="595959"/>
              </a:solidFill>
              <a:latin typeface="News Gothic MT"/>
            </a:endParaRPr>
          </a:p>
          <a:p>
            <a:pPr>
              <a:lnSpc>
                <a:spcPct val="110000"/>
              </a:lnSpc>
              <a:buSzPct val="110000"/>
            </a:pPr>
            <a:r>
              <a:rPr lang="en-US" sz="2400" dirty="0" smtClean="0">
                <a:solidFill>
                  <a:srgbClr val="595959"/>
                </a:solidFill>
                <a:latin typeface="News Gothic MT"/>
              </a:rPr>
              <a:t>Local and global variables can have the same name, which can lead to much confusion.</a:t>
            </a:r>
          </a:p>
        </p:txBody>
      </p:sp>
    </p:spTree>
    <p:extLst>
      <p:ext uri="{BB962C8B-B14F-4D97-AF65-F5344CB8AC3E}">
        <p14:creationId xmlns:p14="http://schemas.microsoft.com/office/powerpoint/2010/main" val="2267724292"/>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Scope (cont'd)</a:t>
            </a:r>
            <a:endParaRPr dirty="0"/>
          </a:p>
        </p:txBody>
      </p:sp>
      <p:sp>
        <p:nvSpPr>
          <p:cNvPr id="46" name="TextShape 2"/>
          <p:cNvSpPr txBox="1"/>
          <p:nvPr/>
        </p:nvSpPr>
        <p:spPr>
          <a:xfrm>
            <a:off x="549360" y="1600200"/>
            <a:ext cx="8042040" cy="4343040"/>
          </a:xfrm>
          <a:prstGeom prst="rect">
            <a:avLst/>
          </a:prstGeom>
        </p:spPr>
        <p:txBody>
          <a:bodyPr/>
          <a:lstStyle/>
          <a:p>
            <a:pPr>
              <a:lnSpc>
                <a:spcPct val="110000"/>
              </a:lnSpc>
              <a:buSzPct val="110000"/>
            </a:pPr>
            <a:endParaRPr lang="en-US" sz="2400" dirty="0">
              <a:solidFill>
                <a:srgbClr val="595959"/>
              </a:solidFill>
              <a:latin typeface="News Gothic MT"/>
            </a:endParaRPr>
          </a:p>
          <a:p>
            <a:pPr>
              <a:lnSpc>
                <a:spcPct val="120000"/>
              </a:lnSpc>
              <a:buSzPct val="110000"/>
            </a:pPr>
            <a:r>
              <a:rPr lang="en-US" sz="2400" dirty="0" smtClean="0">
                <a:solidFill>
                  <a:srgbClr val="595959"/>
                </a:solidFill>
                <a:latin typeface="News Gothic MT"/>
              </a:rPr>
              <a:t>To avoid confusion between local and global variables with the same name:</a:t>
            </a:r>
          </a:p>
          <a:p>
            <a:pPr marL="800100" lvl="1" indent="-342900">
              <a:lnSpc>
                <a:spcPct val="120000"/>
              </a:lnSpc>
              <a:spcBef>
                <a:spcPts val="800"/>
              </a:spcBef>
              <a:buSzPct val="110000"/>
              <a:buFont typeface="Arial"/>
              <a:buChar char="•"/>
            </a:pPr>
            <a:r>
              <a:rPr lang="en-US" sz="2400" dirty="0" smtClean="0">
                <a:solidFill>
                  <a:srgbClr val="595959"/>
                </a:solidFill>
                <a:latin typeface="News Gothic MT"/>
              </a:rPr>
              <a:t>Use different names (not always convenient).</a:t>
            </a:r>
          </a:p>
          <a:p>
            <a:pPr marL="800100" lvl="1" indent="-342900">
              <a:lnSpc>
                <a:spcPct val="120000"/>
              </a:lnSpc>
              <a:spcBef>
                <a:spcPts val="800"/>
              </a:spcBef>
              <a:buSzPct val="110000"/>
              <a:buFont typeface="Arial"/>
              <a:buChar char="•"/>
            </a:pPr>
            <a:r>
              <a:rPr lang="en-US" sz="2400" dirty="0" smtClean="0">
                <a:solidFill>
                  <a:srgbClr val="595959"/>
                </a:solidFill>
                <a:latin typeface="News Gothic MT"/>
              </a:rPr>
              <a:t>Don't use global variables (not allowed in CMSC201, anyway).</a:t>
            </a:r>
          </a:p>
          <a:p>
            <a:pPr marL="800100" lvl="1" indent="-342900">
              <a:lnSpc>
                <a:spcPct val="120000"/>
              </a:lnSpc>
              <a:spcBef>
                <a:spcPts val="800"/>
              </a:spcBef>
              <a:buSzPct val="110000"/>
              <a:buFont typeface="Arial"/>
              <a:buChar char="•"/>
            </a:pPr>
            <a:r>
              <a:rPr lang="en-US" sz="2400" dirty="0" smtClean="0">
                <a:solidFill>
                  <a:srgbClr val="595959"/>
                </a:solidFill>
                <a:latin typeface="News Gothic MT"/>
              </a:rPr>
              <a:t>Initialize your local variables at the beginning of each function to make it obvious that they are local.</a:t>
            </a:r>
          </a:p>
        </p:txBody>
      </p:sp>
    </p:spTree>
    <p:extLst>
      <p:ext uri="{BB962C8B-B14F-4D97-AF65-F5344CB8AC3E}">
        <p14:creationId xmlns:p14="http://schemas.microsoft.com/office/powerpoint/2010/main" val="349048522"/>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46" name="TextShape 2"/>
          <p:cNvSpPr txBox="1"/>
          <p:nvPr/>
        </p:nvSpPr>
        <p:spPr>
          <a:xfrm>
            <a:off x="549360" y="1600200"/>
            <a:ext cx="8042040" cy="4343040"/>
          </a:xfrm>
          <a:prstGeom prst="rect">
            <a:avLst/>
          </a:prstGeom>
        </p:spPr>
        <p:txBody>
          <a:bodyPr/>
          <a:lstStyle/>
          <a:p>
            <a:pPr>
              <a:lnSpc>
                <a:spcPct val="110000"/>
              </a:lnSpc>
              <a:buSzPct val="110000"/>
            </a:pPr>
            <a:r>
              <a:rPr lang="en-US" sz="2400" dirty="0" smtClean="0">
                <a:solidFill>
                  <a:srgbClr val="595959"/>
                </a:solidFill>
                <a:latin typeface="News Gothic MT"/>
              </a:rPr>
              <a:t>Write a function called average that returns the average of a list.  Then show how you would call this function.</a:t>
            </a:r>
          </a:p>
        </p:txBody>
      </p:sp>
    </p:spTree>
    <p:extLst>
      <p:ext uri="{BB962C8B-B14F-4D97-AF65-F5344CB8AC3E}">
        <p14:creationId xmlns:p14="http://schemas.microsoft.com/office/powerpoint/2010/main" val="143658567"/>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837804"/>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46" name="TextShape 2"/>
          <p:cNvSpPr txBox="1"/>
          <p:nvPr/>
        </p:nvSpPr>
        <p:spPr>
          <a:xfrm>
            <a:off x="549360" y="1114778"/>
            <a:ext cx="8042040" cy="5223573"/>
          </a:xfrm>
          <a:prstGeom prst="rect">
            <a:avLst/>
          </a:prstGeom>
        </p:spPr>
        <p:txBody>
          <a:bodyPr/>
          <a:lstStyle/>
          <a:p>
            <a:pPr>
              <a:lnSpc>
                <a:spcPct val="110000"/>
              </a:lnSpc>
              <a:buSzPct val="110000"/>
            </a:pPr>
            <a:r>
              <a:rPr lang="en-US" sz="2400" dirty="0" smtClean="0">
                <a:solidFill>
                  <a:srgbClr val="595959"/>
                </a:solidFill>
                <a:latin typeface="News Gothic MT"/>
              </a:rPr>
              <a:t>Write a function called average that returns the average of a list.  Then show how you would call this function.</a:t>
            </a:r>
          </a:p>
          <a:p>
            <a:pPr>
              <a:lnSpc>
                <a:spcPct val="80000"/>
              </a:lnSpc>
              <a:buSzPct val="110000"/>
            </a:pPr>
            <a:endParaRPr lang="en-US" sz="2400" dirty="0">
              <a:solidFill>
                <a:srgbClr val="595959"/>
              </a:solidFill>
              <a:latin typeface="News Gothic MT"/>
            </a:endParaRPr>
          </a:p>
          <a:p>
            <a:pPr lvl="1">
              <a:buSzPct val="110000"/>
            </a:pPr>
            <a:r>
              <a:rPr lang="en-US" sz="2400" dirty="0" err="1">
                <a:solidFill>
                  <a:srgbClr val="000000"/>
                </a:solidFill>
                <a:latin typeface="Courier"/>
                <a:cs typeface="Courier"/>
              </a:rPr>
              <a:t>d</a:t>
            </a:r>
            <a:r>
              <a:rPr lang="en-US" sz="2400" dirty="0" err="1" smtClean="0">
                <a:solidFill>
                  <a:srgbClr val="000000"/>
                </a:solidFill>
                <a:latin typeface="Courier"/>
                <a:cs typeface="Courier"/>
              </a:rPr>
              <a:t>ef</a:t>
            </a:r>
            <a:r>
              <a:rPr lang="en-US" sz="2400" dirty="0" smtClean="0">
                <a:solidFill>
                  <a:srgbClr val="000000"/>
                </a:solidFill>
                <a:latin typeface="Courier"/>
                <a:cs typeface="Courier"/>
              </a:rPr>
              <a:t> average(</a:t>
            </a:r>
            <a:r>
              <a:rPr lang="en-US" sz="2400" dirty="0" err="1" smtClean="0">
                <a:solidFill>
                  <a:srgbClr val="000000"/>
                </a:solidFill>
                <a:latin typeface="Courier"/>
                <a:cs typeface="Courier"/>
              </a:rPr>
              <a:t>myList</a:t>
            </a:r>
            <a:r>
              <a:rPr lang="en-US" sz="2400" dirty="0" smtClean="0">
                <a:solidFill>
                  <a:srgbClr val="000000"/>
                </a:solidFill>
                <a:latin typeface="Courier"/>
                <a:cs typeface="Courier"/>
              </a:rPr>
              <a:t>):</a:t>
            </a:r>
          </a:p>
          <a:p>
            <a:pPr lvl="1">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sum = 0</a:t>
            </a:r>
          </a:p>
          <a:p>
            <a:pPr lvl="1">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for item in </a:t>
            </a:r>
            <a:r>
              <a:rPr lang="en-US" sz="2400" dirty="0" err="1" smtClean="0">
                <a:solidFill>
                  <a:srgbClr val="000000"/>
                </a:solidFill>
                <a:latin typeface="Courier"/>
                <a:cs typeface="Courier"/>
              </a:rPr>
              <a:t>myList</a:t>
            </a:r>
            <a:r>
              <a:rPr lang="en-US" sz="2400" dirty="0" smtClean="0">
                <a:solidFill>
                  <a:srgbClr val="000000"/>
                </a:solidFill>
                <a:latin typeface="Courier"/>
                <a:cs typeface="Courier"/>
              </a:rPr>
              <a:t>:</a:t>
            </a:r>
          </a:p>
          <a:p>
            <a:pPr lvl="1">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	sum = sum + item</a:t>
            </a:r>
          </a:p>
          <a:p>
            <a:pPr lvl="1">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return sum/</a:t>
            </a:r>
            <a:r>
              <a:rPr lang="en-US" sz="2400" dirty="0" err="1" smtClean="0">
                <a:solidFill>
                  <a:srgbClr val="000000"/>
                </a:solidFill>
                <a:latin typeface="Courier"/>
                <a:cs typeface="Courier"/>
              </a:rPr>
              <a:t>len</a:t>
            </a:r>
            <a:r>
              <a:rPr lang="en-US" sz="2400" dirty="0" smtClean="0">
                <a:solidFill>
                  <a:srgbClr val="000000"/>
                </a:solidFill>
                <a:latin typeface="Courier"/>
                <a:cs typeface="Courier"/>
              </a:rPr>
              <a:t>(</a:t>
            </a:r>
            <a:r>
              <a:rPr lang="en-US" sz="2400" dirty="0" err="1" smtClean="0">
                <a:solidFill>
                  <a:srgbClr val="000000"/>
                </a:solidFill>
                <a:latin typeface="Courier"/>
                <a:cs typeface="Courier"/>
              </a:rPr>
              <a:t>myList</a:t>
            </a:r>
            <a:r>
              <a:rPr lang="en-US" sz="2400" dirty="0" smtClean="0">
                <a:solidFill>
                  <a:srgbClr val="000000"/>
                </a:solidFill>
                <a:latin typeface="Courier"/>
                <a:cs typeface="Courier"/>
              </a:rPr>
              <a:t>)</a:t>
            </a:r>
          </a:p>
          <a:p>
            <a:pPr lvl="1">
              <a:buSzPct val="110000"/>
            </a:pPr>
            <a:endParaRPr lang="en-US" sz="2400" dirty="0">
              <a:solidFill>
                <a:srgbClr val="000000"/>
              </a:solidFill>
              <a:latin typeface="Courier"/>
              <a:cs typeface="Courier"/>
            </a:endParaRPr>
          </a:p>
          <a:p>
            <a:pPr lvl="1">
              <a:buSzPct val="110000"/>
            </a:pPr>
            <a:endParaRPr lang="en-US" sz="2400" dirty="0" smtClean="0">
              <a:solidFill>
                <a:srgbClr val="000000"/>
              </a:solidFill>
              <a:latin typeface="Courier"/>
              <a:cs typeface="Courier"/>
            </a:endParaRPr>
          </a:p>
          <a:p>
            <a:pPr lvl="1">
              <a:buSzPct val="110000"/>
            </a:pPr>
            <a:r>
              <a:rPr lang="en-US" sz="2400" dirty="0">
                <a:solidFill>
                  <a:srgbClr val="000000"/>
                </a:solidFill>
                <a:latin typeface="Courier"/>
                <a:cs typeface="Courier"/>
              </a:rPr>
              <a:t>r</a:t>
            </a:r>
            <a:r>
              <a:rPr lang="en-US" sz="2400" dirty="0" smtClean="0">
                <a:solidFill>
                  <a:srgbClr val="000000"/>
                </a:solidFill>
                <a:latin typeface="Courier"/>
                <a:cs typeface="Courier"/>
              </a:rPr>
              <a:t>esult = average(</a:t>
            </a:r>
            <a:r>
              <a:rPr lang="en-US" sz="2400" dirty="0" err="1" smtClean="0">
                <a:solidFill>
                  <a:srgbClr val="000000"/>
                </a:solidFill>
                <a:latin typeface="Courier"/>
                <a:cs typeface="Courier"/>
              </a:rPr>
              <a:t>myList</a:t>
            </a:r>
            <a:r>
              <a:rPr lang="en-US" sz="2400" dirty="0" smtClean="0">
                <a:solidFill>
                  <a:srgbClr val="000000"/>
                </a:solidFill>
                <a:latin typeface="Courier"/>
                <a:cs typeface="Courier"/>
              </a:rPr>
              <a:t>)</a:t>
            </a:r>
          </a:p>
        </p:txBody>
      </p:sp>
    </p:spTree>
    <p:extLst>
      <p:ext uri="{BB962C8B-B14F-4D97-AF65-F5344CB8AC3E}">
        <p14:creationId xmlns:p14="http://schemas.microsoft.com/office/powerpoint/2010/main" val="2633962581"/>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183444" y="107640"/>
            <a:ext cx="8960556" cy="880138"/>
          </a:xfrm>
          <a:prstGeom prst="rect">
            <a:avLst/>
          </a:prstGeom>
        </p:spPr>
        <p:txBody>
          <a:bodyPr anchor="b"/>
          <a:lstStyle/>
          <a:p>
            <a:pPr algn="ctr">
              <a:lnSpc>
                <a:spcPct val="100000"/>
              </a:lnSpc>
            </a:pPr>
            <a:r>
              <a:rPr lang="en-US" sz="4600" dirty="0" smtClean="0">
                <a:solidFill>
                  <a:srgbClr val="2C7C9F"/>
                </a:solidFill>
                <a:latin typeface="News Gothic MT"/>
              </a:rPr>
              <a:t>Multiple Parameters</a:t>
            </a:r>
            <a:endParaRPr dirty="0"/>
          </a:p>
        </p:txBody>
      </p:sp>
      <p:sp>
        <p:nvSpPr>
          <p:cNvPr id="46" name="TextShape 2"/>
          <p:cNvSpPr txBox="1"/>
          <p:nvPr/>
        </p:nvSpPr>
        <p:spPr>
          <a:xfrm>
            <a:off x="549360" y="1128889"/>
            <a:ext cx="8042040" cy="5192889"/>
          </a:xfrm>
          <a:prstGeom prst="rect">
            <a:avLst/>
          </a:prstGeom>
        </p:spPr>
        <p:txBody>
          <a:bodyPr/>
          <a:lstStyle/>
          <a:p>
            <a:pPr>
              <a:lnSpc>
                <a:spcPct val="110000"/>
              </a:lnSpc>
              <a:buSzPct val="110000"/>
            </a:pPr>
            <a:r>
              <a:rPr lang="en-US" sz="2400" dirty="0" smtClean="0">
                <a:solidFill>
                  <a:srgbClr val="595959"/>
                </a:solidFill>
                <a:latin typeface="News Gothic MT"/>
              </a:rPr>
              <a:t>In order to make a function with multiple parameters, you can simply say:</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err="1">
                <a:solidFill>
                  <a:srgbClr val="000000"/>
                </a:solidFill>
                <a:latin typeface="Courier"/>
                <a:cs typeface="Courier"/>
              </a:rPr>
              <a:t>d</a:t>
            </a:r>
            <a:r>
              <a:rPr lang="en-US" sz="2400" dirty="0" err="1" smtClean="0">
                <a:solidFill>
                  <a:srgbClr val="000000"/>
                </a:solidFill>
                <a:latin typeface="Courier"/>
                <a:cs typeface="Courier"/>
              </a:rPr>
              <a:t>ef</a:t>
            </a:r>
            <a:r>
              <a:rPr lang="en-US" sz="2400" dirty="0" smtClean="0">
                <a:solidFill>
                  <a:srgbClr val="000000"/>
                </a:solidFill>
                <a:latin typeface="Courier"/>
                <a:cs typeface="Courier"/>
              </a:rPr>
              <a:t> </a:t>
            </a:r>
            <a:r>
              <a:rPr lang="en-US" sz="2400" dirty="0" err="1" smtClean="0">
                <a:solidFill>
                  <a:srgbClr val="000000"/>
                </a:solidFill>
                <a:latin typeface="Courier"/>
                <a:cs typeface="Courier"/>
              </a:rPr>
              <a:t>someFunction</a:t>
            </a:r>
            <a:r>
              <a:rPr lang="en-US" sz="2400" dirty="0" smtClean="0">
                <a:solidFill>
                  <a:srgbClr val="000000"/>
                </a:solidFill>
                <a:latin typeface="Courier"/>
                <a:cs typeface="Courier"/>
              </a:rPr>
              <a:t>(parameter1, parameter2):</a:t>
            </a:r>
          </a:p>
          <a:p>
            <a:pPr>
              <a:lnSpc>
                <a:spcPct val="80000"/>
              </a:lnSpc>
              <a:buSzPct val="110000"/>
            </a:pPr>
            <a:r>
              <a:rPr lang="en-US" sz="2400" dirty="0">
                <a:solidFill>
                  <a:srgbClr val="595959"/>
                </a:solidFill>
                <a:latin typeface="News Gothic MT"/>
              </a:rPr>
              <a:t>	</a:t>
            </a:r>
          </a:p>
          <a:p>
            <a:pPr>
              <a:lnSpc>
                <a:spcPct val="80000"/>
              </a:lnSpc>
              <a:buSzPct val="110000"/>
            </a:pPr>
            <a:endParaRPr lang="en-US" sz="2400" dirty="0" smtClean="0">
              <a:solidFill>
                <a:srgbClr val="595959"/>
              </a:solidFill>
              <a:latin typeface="News Gothic MT"/>
            </a:endParaRPr>
          </a:p>
          <a:p>
            <a:pPr>
              <a:lnSpc>
                <a:spcPct val="80000"/>
              </a:lnSpc>
              <a:buSzPct val="110000"/>
            </a:pPr>
            <a:r>
              <a:rPr lang="en-US" sz="2400" dirty="0" smtClean="0">
                <a:solidFill>
                  <a:srgbClr val="595959"/>
                </a:solidFill>
                <a:latin typeface="News Gothic MT"/>
              </a:rPr>
              <a:t>You would call </a:t>
            </a:r>
            <a:r>
              <a:rPr lang="en-US" sz="2400" dirty="0" err="1" smtClean="0">
                <a:solidFill>
                  <a:srgbClr val="595959"/>
                </a:solidFill>
                <a:latin typeface="News Gothic MT"/>
              </a:rPr>
              <a:t>someFunction</a:t>
            </a:r>
            <a:r>
              <a:rPr lang="en-US" sz="2400" dirty="0" smtClean="0">
                <a:solidFill>
                  <a:srgbClr val="595959"/>
                </a:solidFill>
                <a:latin typeface="News Gothic MT"/>
              </a:rPr>
              <a:t> as follows:</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err="1" smtClean="0">
                <a:solidFill>
                  <a:srgbClr val="000000"/>
                </a:solidFill>
                <a:latin typeface="Courier"/>
                <a:cs typeface="Courier"/>
              </a:rPr>
              <a:t>someFunction</a:t>
            </a:r>
            <a:r>
              <a:rPr lang="en-US" sz="2400" dirty="0" smtClean="0">
                <a:solidFill>
                  <a:srgbClr val="000000"/>
                </a:solidFill>
                <a:latin typeface="Courier"/>
                <a:cs typeface="Courier"/>
              </a:rPr>
              <a:t>(10, 20)</a:t>
            </a:r>
          </a:p>
          <a:p>
            <a:pPr>
              <a:lnSpc>
                <a:spcPct val="110000"/>
              </a:lnSpc>
              <a:buSzPct val="110000"/>
            </a:pPr>
            <a:endParaRPr lang="en-US" sz="2400" dirty="0">
              <a:solidFill>
                <a:srgbClr val="595959"/>
              </a:solidFill>
              <a:latin typeface="News Gothic MT"/>
            </a:endParaRPr>
          </a:p>
          <a:p>
            <a:pPr>
              <a:lnSpc>
                <a:spcPct val="110000"/>
              </a:lnSpc>
              <a:buSzPct val="110000"/>
            </a:pPr>
            <a:r>
              <a:rPr lang="en-US" sz="2400" dirty="0">
                <a:solidFill>
                  <a:srgbClr val="595959"/>
                </a:solidFill>
                <a:latin typeface="News Gothic MT"/>
              </a:rPr>
              <a:t>P</a:t>
            </a:r>
            <a:r>
              <a:rPr lang="en-US" sz="2400" dirty="0" smtClean="0">
                <a:solidFill>
                  <a:srgbClr val="595959"/>
                </a:solidFill>
                <a:latin typeface="News Gothic MT"/>
              </a:rPr>
              <a:t>arameter1 would have the value of 10, and parameter2 would have the value of 20.</a:t>
            </a:r>
          </a:p>
          <a:p>
            <a:pPr>
              <a:buSzPct val="110000"/>
            </a:pPr>
            <a:endParaRPr lang="en-US" sz="2400" dirty="0">
              <a:solidFill>
                <a:srgbClr val="595959"/>
              </a:solidFill>
              <a:latin typeface="News Gothic MT"/>
            </a:endParaRPr>
          </a:p>
          <a:p>
            <a:pPr>
              <a:buSzPct val="110000"/>
            </a:pPr>
            <a:r>
              <a:rPr lang="en-US" sz="2400" dirty="0" smtClean="0">
                <a:solidFill>
                  <a:srgbClr val="595959"/>
                </a:solidFill>
                <a:latin typeface="News Gothic MT"/>
              </a:rPr>
              <a:t>The parameters go in order.</a:t>
            </a:r>
          </a:p>
        </p:txBody>
      </p:sp>
    </p:spTree>
    <p:extLst>
      <p:ext uri="{BB962C8B-B14F-4D97-AF65-F5344CB8AC3E}">
        <p14:creationId xmlns:p14="http://schemas.microsoft.com/office/powerpoint/2010/main" val="1919132316"/>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183444" y="107640"/>
            <a:ext cx="8407956" cy="1336680"/>
          </a:xfrm>
          <a:prstGeom prst="rect">
            <a:avLst/>
          </a:prstGeom>
        </p:spPr>
        <p:txBody>
          <a:bodyPr anchor="b"/>
          <a:lstStyle/>
          <a:p>
            <a:pPr algn="ctr">
              <a:lnSpc>
                <a:spcPct val="100000"/>
              </a:lnSpc>
            </a:pPr>
            <a:r>
              <a:rPr lang="en-US" sz="4600" dirty="0" smtClean="0">
                <a:solidFill>
                  <a:srgbClr val="2C7C9F"/>
                </a:solidFill>
                <a:latin typeface="News Gothic MT"/>
              </a:rPr>
              <a:t>The Life Cycle of a Function</a:t>
            </a:r>
            <a:endParaRPr dirty="0"/>
          </a:p>
        </p:txBody>
      </p:sp>
      <p:sp>
        <p:nvSpPr>
          <p:cNvPr id="46" name="TextShape 2"/>
          <p:cNvSpPr txBox="1"/>
          <p:nvPr/>
        </p:nvSpPr>
        <p:spPr>
          <a:xfrm>
            <a:off x="310444" y="1449964"/>
            <a:ext cx="4642556" cy="4343040"/>
          </a:xfrm>
          <a:prstGeom prst="rect">
            <a:avLst/>
          </a:prstGeom>
        </p:spPr>
        <p:txBody>
          <a:bodyPr/>
          <a:lstStyle/>
          <a:p>
            <a:pPr>
              <a:lnSpc>
                <a:spcPct val="80000"/>
              </a:lnSpc>
              <a:buSzPct val="110000"/>
            </a:pPr>
            <a:endParaRPr lang="en-US" sz="2400" dirty="0" smtClean="0">
              <a:solidFill>
                <a:srgbClr val="595959"/>
              </a:solidFill>
              <a:latin typeface="News Gothic MT"/>
            </a:endParaRPr>
          </a:p>
          <a:p>
            <a:pPr>
              <a:lnSpc>
                <a:spcPct val="80000"/>
              </a:lnSpc>
              <a:buSzPct val="110000"/>
            </a:pPr>
            <a:r>
              <a:rPr lang="en-US" sz="2400" dirty="0">
                <a:solidFill>
                  <a:srgbClr val="595959"/>
                </a:solidFill>
                <a:latin typeface="Courier"/>
                <a:cs typeface="Courier"/>
              </a:rPr>
              <a:t>a</a:t>
            </a:r>
            <a:r>
              <a:rPr lang="en-US" sz="2400" dirty="0" smtClean="0">
                <a:solidFill>
                  <a:srgbClr val="595959"/>
                </a:solidFill>
                <a:latin typeface="Courier"/>
                <a:cs typeface="Courier"/>
              </a:rPr>
              <a:t> = 10</a:t>
            </a:r>
          </a:p>
          <a:p>
            <a:pPr>
              <a:lnSpc>
                <a:spcPct val="80000"/>
              </a:lnSpc>
              <a:buSzPct val="110000"/>
            </a:pPr>
            <a:r>
              <a:rPr lang="en-US" sz="2400" dirty="0" smtClean="0">
                <a:solidFill>
                  <a:srgbClr val="595959"/>
                </a:solidFill>
                <a:latin typeface="Courier"/>
                <a:cs typeface="Courier"/>
              </a:rPr>
              <a:t>b = 15 </a:t>
            </a:r>
          </a:p>
          <a:p>
            <a:pPr>
              <a:lnSpc>
                <a:spcPct val="80000"/>
              </a:lnSpc>
              <a:buSzPct val="110000"/>
            </a:pPr>
            <a:endParaRPr lang="en-US" sz="2400" dirty="0">
              <a:solidFill>
                <a:srgbClr val="595959"/>
              </a:solidFill>
              <a:latin typeface="Courier"/>
              <a:cs typeface="Courier"/>
            </a:endParaRPr>
          </a:p>
          <a:p>
            <a:pPr>
              <a:lnSpc>
                <a:spcPct val="80000"/>
              </a:lnSpc>
              <a:buSzPct val="110000"/>
            </a:pPr>
            <a:r>
              <a:rPr lang="en-US" sz="2400" dirty="0">
                <a:solidFill>
                  <a:srgbClr val="595959"/>
                </a:solidFill>
                <a:latin typeface="Courier"/>
                <a:cs typeface="Courier"/>
              </a:rPr>
              <a:t>r</a:t>
            </a:r>
            <a:r>
              <a:rPr lang="en-US" sz="2400" dirty="0" smtClean="0">
                <a:solidFill>
                  <a:srgbClr val="595959"/>
                </a:solidFill>
                <a:latin typeface="Courier"/>
                <a:cs typeface="Courier"/>
              </a:rPr>
              <a:t>esult = sum(a, b)</a:t>
            </a:r>
          </a:p>
        </p:txBody>
      </p:sp>
      <p:sp>
        <p:nvSpPr>
          <p:cNvPr id="5" name="TextShape 2"/>
          <p:cNvSpPr txBox="1"/>
          <p:nvPr/>
        </p:nvSpPr>
        <p:spPr>
          <a:xfrm>
            <a:off x="4248416" y="3783634"/>
            <a:ext cx="4342984" cy="1804366"/>
          </a:xfrm>
          <a:prstGeom prst="rect">
            <a:avLst/>
          </a:prstGeom>
        </p:spPr>
        <p:txBody>
          <a:bodyPr/>
          <a:lstStyle/>
          <a:p>
            <a:pPr>
              <a:lnSpc>
                <a:spcPct val="80000"/>
              </a:lnSpc>
              <a:buSzPct val="110000"/>
            </a:pPr>
            <a:endParaRPr lang="en-US" sz="2400" dirty="0" smtClean="0">
              <a:solidFill>
                <a:srgbClr val="595959"/>
              </a:solidFill>
              <a:latin typeface="News Gothic MT"/>
            </a:endParaRPr>
          </a:p>
          <a:p>
            <a:pPr>
              <a:lnSpc>
                <a:spcPct val="80000"/>
              </a:lnSpc>
              <a:buSzPct val="110000"/>
            </a:pPr>
            <a:r>
              <a:rPr lang="en-US" sz="2400" dirty="0" err="1" smtClean="0">
                <a:solidFill>
                  <a:srgbClr val="595959"/>
                </a:solidFill>
                <a:latin typeface="Courier"/>
                <a:cs typeface="Courier"/>
              </a:rPr>
              <a:t>def</a:t>
            </a:r>
            <a:r>
              <a:rPr lang="en-US" sz="2400" dirty="0" smtClean="0">
                <a:solidFill>
                  <a:srgbClr val="595959"/>
                </a:solidFill>
                <a:latin typeface="Courier"/>
                <a:cs typeface="Courier"/>
              </a:rPr>
              <a:t> sum(num1, num2):</a:t>
            </a:r>
            <a:endParaRPr lang="en-US" sz="2400" dirty="0">
              <a:solidFill>
                <a:srgbClr val="595959"/>
              </a:solidFill>
              <a:latin typeface="Courier"/>
              <a:cs typeface="Courier"/>
            </a:endParaRPr>
          </a:p>
          <a:p>
            <a:pPr>
              <a:lnSpc>
                <a:spcPct val="80000"/>
              </a:lnSpc>
              <a:buSzPct val="110000"/>
            </a:pPr>
            <a:r>
              <a:rPr lang="en-US" sz="2400" dirty="0" smtClean="0">
                <a:solidFill>
                  <a:srgbClr val="595959"/>
                </a:solidFill>
                <a:latin typeface="Courier"/>
                <a:cs typeface="Courier"/>
              </a:rPr>
              <a:t>	return num1 + num2</a:t>
            </a:r>
            <a:endParaRPr lang="en-US" sz="2400" dirty="0">
              <a:solidFill>
                <a:srgbClr val="595959"/>
              </a:solidFill>
              <a:latin typeface="Courier"/>
              <a:cs typeface="Courier"/>
            </a:endParaRPr>
          </a:p>
          <a:p>
            <a:pPr>
              <a:lnSpc>
                <a:spcPct val="80000"/>
              </a:lnSpc>
              <a:buSzPct val="110000"/>
            </a:pPr>
            <a:endParaRPr lang="en-US" sz="2400" dirty="0">
              <a:solidFill>
                <a:schemeClr val="tx1">
                  <a:lumMod val="65000"/>
                  <a:lumOff val="35000"/>
                </a:schemeClr>
              </a:solidFill>
              <a:latin typeface="News Gothic MT"/>
            </a:endParaRPr>
          </a:p>
        </p:txBody>
      </p:sp>
      <p:sp>
        <p:nvSpPr>
          <p:cNvPr id="6" name="TextBox 5"/>
          <p:cNvSpPr txBox="1"/>
          <p:nvPr/>
        </p:nvSpPr>
        <p:spPr>
          <a:xfrm>
            <a:off x="5515177" y="3019778"/>
            <a:ext cx="3259667" cy="646331"/>
          </a:xfrm>
          <a:prstGeom prst="rect">
            <a:avLst/>
          </a:prstGeom>
          <a:noFill/>
        </p:spPr>
        <p:txBody>
          <a:bodyPr wrap="square" rtlCol="0">
            <a:spAutoFit/>
          </a:bodyPr>
          <a:lstStyle/>
          <a:p>
            <a:r>
              <a:rPr lang="en-US" dirty="0" smtClean="0"/>
              <a:t>a and b are copied into num1 and num2 respectively.</a:t>
            </a:r>
            <a:endParaRPr lang="en-US" dirty="0"/>
          </a:p>
        </p:txBody>
      </p:sp>
      <p:sp>
        <p:nvSpPr>
          <p:cNvPr id="8" name="Bent-Up Arrow 7"/>
          <p:cNvSpPr/>
          <p:nvPr/>
        </p:nvSpPr>
        <p:spPr>
          <a:xfrm flipH="1">
            <a:off x="423333" y="3137304"/>
            <a:ext cx="4135528" cy="1519363"/>
          </a:xfrm>
          <a:prstGeom prst="bentUpArrow">
            <a:avLst>
              <a:gd name="adj1" fmla="val 11680"/>
              <a:gd name="adj2" fmla="val 17182"/>
              <a:gd name="adj3" fmla="val 2731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1100665" y="5146673"/>
            <a:ext cx="3147751" cy="646331"/>
          </a:xfrm>
          <a:prstGeom prst="rect">
            <a:avLst/>
          </a:prstGeom>
          <a:noFill/>
        </p:spPr>
        <p:txBody>
          <a:bodyPr wrap="square" rtlCol="0">
            <a:spAutoFit/>
          </a:bodyPr>
          <a:lstStyle/>
          <a:p>
            <a:r>
              <a:rPr lang="en-US" dirty="0"/>
              <a:t>n</a:t>
            </a:r>
            <a:r>
              <a:rPr lang="en-US" dirty="0" smtClean="0"/>
              <a:t>um1+num2 gets returned into result.</a:t>
            </a:r>
            <a:endParaRPr lang="en-US" dirty="0"/>
          </a:p>
        </p:txBody>
      </p:sp>
      <p:cxnSp>
        <p:nvCxnSpPr>
          <p:cNvPr id="11" name="Straight Arrow Connector 10"/>
          <p:cNvCxnSpPr/>
          <p:nvPr/>
        </p:nvCxnSpPr>
        <p:spPr>
          <a:xfrm>
            <a:off x="2850444" y="3019778"/>
            <a:ext cx="3019778" cy="103011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3443111" y="3019778"/>
            <a:ext cx="3753556" cy="103011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71661362"/>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183444" y="107640"/>
            <a:ext cx="8407956" cy="1336680"/>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46" name="TextShape 2"/>
          <p:cNvSpPr txBox="1"/>
          <p:nvPr/>
        </p:nvSpPr>
        <p:spPr>
          <a:xfrm>
            <a:off x="719666" y="1661631"/>
            <a:ext cx="7436556" cy="4343040"/>
          </a:xfrm>
          <a:prstGeom prst="rect">
            <a:avLst/>
          </a:prstGeom>
        </p:spPr>
        <p:txBody>
          <a:bodyPr/>
          <a:lstStyle/>
          <a:p>
            <a:pPr>
              <a:lnSpc>
                <a:spcPct val="80000"/>
              </a:lnSpc>
              <a:buSzPct val="110000"/>
            </a:pPr>
            <a:endParaRPr lang="en-US" sz="2400" dirty="0" smtClean="0">
              <a:solidFill>
                <a:srgbClr val="595959"/>
              </a:solidFill>
              <a:latin typeface="News Gothic MT"/>
            </a:endParaRPr>
          </a:p>
          <a:p>
            <a:pPr>
              <a:lnSpc>
                <a:spcPct val="80000"/>
              </a:lnSpc>
              <a:buSzPct val="110000"/>
            </a:pPr>
            <a:r>
              <a:rPr lang="en-US" sz="2400" dirty="0" smtClean="0">
                <a:solidFill>
                  <a:srgbClr val="595959"/>
                </a:solidFill>
                <a:latin typeface="News Gothic MT"/>
              </a:rPr>
              <a:t>Write a function that takes two lists as arguments and finds the sum of both lists.</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For example:</a:t>
            </a:r>
          </a:p>
          <a:p>
            <a:pPr>
              <a:lnSpc>
                <a:spcPct val="80000"/>
              </a:lnSpc>
              <a:buSzPct val="110000"/>
            </a:pPr>
            <a:endParaRPr lang="en-US" sz="2400" dirty="0">
              <a:solidFill>
                <a:srgbClr val="595959"/>
              </a:solidFill>
              <a:latin typeface="News Gothic MT"/>
            </a:endParaRPr>
          </a:p>
          <a:p>
            <a:pPr lvl="1">
              <a:lnSpc>
                <a:spcPct val="80000"/>
              </a:lnSpc>
              <a:buSzPct val="110000"/>
            </a:pPr>
            <a:r>
              <a:rPr lang="en-US" sz="2400" dirty="0" err="1" smtClean="0">
                <a:solidFill>
                  <a:srgbClr val="000000"/>
                </a:solidFill>
                <a:latin typeface="Courier"/>
                <a:cs typeface="Courier"/>
              </a:rPr>
              <a:t>listA</a:t>
            </a:r>
            <a:r>
              <a:rPr lang="en-US" sz="2400" dirty="0" smtClean="0">
                <a:solidFill>
                  <a:srgbClr val="000000"/>
                </a:solidFill>
                <a:latin typeface="Courier"/>
                <a:cs typeface="Courier"/>
              </a:rPr>
              <a:t> = [1, 2, 3]</a:t>
            </a:r>
          </a:p>
          <a:p>
            <a:pPr lvl="1">
              <a:lnSpc>
                <a:spcPct val="80000"/>
              </a:lnSpc>
              <a:buSzPct val="110000"/>
            </a:pPr>
            <a:r>
              <a:rPr lang="en-US" sz="2400" dirty="0" err="1" smtClean="0">
                <a:solidFill>
                  <a:srgbClr val="000000"/>
                </a:solidFill>
                <a:latin typeface="Courier"/>
                <a:cs typeface="Courier"/>
              </a:rPr>
              <a:t>listB</a:t>
            </a:r>
            <a:r>
              <a:rPr lang="en-US" sz="2400" dirty="0" smtClean="0">
                <a:solidFill>
                  <a:srgbClr val="000000"/>
                </a:solidFill>
                <a:latin typeface="Courier"/>
                <a:cs typeface="Courier"/>
              </a:rPr>
              <a:t> = [3, 4, 5]</a:t>
            </a:r>
          </a:p>
          <a:p>
            <a:pPr lvl="1">
              <a:lnSpc>
                <a:spcPct val="80000"/>
              </a:lnSpc>
              <a:buSzPct val="110000"/>
            </a:pPr>
            <a:endParaRPr lang="en-US" sz="2400" dirty="0">
              <a:solidFill>
                <a:srgbClr val="000000"/>
              </a:solidFill>
              <a:latin typeface="Courier"/>
              <a:cs typeface="Courier"/>
            </a:endParaRPr>
          </a:p>
          <a:p>
            <a:pPr lvl="1">
              <a:lnSpc>
                <a:spcPct val="80000"/>
              </a:lnSpc>
              <a:buSzPct val="110000"/>
            </a:pPr>
            <a:r>
              <a:rPr lang="en-US" sz="2400" dirty="0">
                <a:solidFill>
                  <a:srgbClr val="000000"/>
                </a:solidFill>
                <a:latin typeface="Courier"/>
                <a:cs typeface="Courier"/>
              </a:rPr>
              <a:t>r</a:t>
            </a:r>
            <a:r>
              <a:rPr lang="en-US" sz="2400" dirty="0" smtClean="0">
                <a:solidFill>
                  <a:srgbClr val="000000"/>
                </a:solidFill>
                <a:latin typeface="Courier"/>
                <a:cs typeface="Courier"/>
              </a:rPr>
              <a:t>esult = </a:t>
            </a:r>
            <a:r>
              <a:rPr lang="en-US" sz="2400" dirty="0" err="1">
                <a:solidFill>
                  <a:srgbClr val="000000"/>
                </a:solidFill>
                <a:latin typeface="Courier"/>
                <a:cs typeface="Courier"/>
              </a:rPr>
              <a:t>sumTwoLists</a:t>
            </a:r>
            <a:r>
              <a:rPr lang="en-US" sz="2400" dirty="0">
                <a:solidFill>
                  <a:srgbClr val="000000"/>
                </a:solidFill>
                <a:latin typeface="Courier"/>
                <a:cs typeface="Courier"/>
              </a:rPr>
              <a:t> </a:t>
            </a:r>
            <a:r>
              <a:rPr lang="en-US" sz="2400" dirty="0" smtClean="0">
                <a:solidFill>
                  <a:srgbClr val="000000"/>
                </a:solidFill>
                <a:latin typeface="Courier"/>
                <a:cs typeface="Courier"/>
              </a:rPr>
              <a:t>(</a:t>
            </a:r>
            <a:r>
              <a:rPr lang="en-US" sz="2400" dirty="0" err="1" smtClean="0">
                <a:solidFill>
                  <a:srgbClr val="000000"/>
                </a:solidFill>
                <a:latin typeface="Courier"/>
                <a:cs typeface="Courier"/>
              </a:rPr>
              <a:t>listA</a:t>
            </a:r>
            <a:r>
              <a:rPr lang="en-US" sz="2400" dirty="0" smtClean="0">
                <a:solidFill>
                  <a:srgbClr val="000000"/>
                </a:solidFill>
                <a:latin typeface="Courier"/>
                <a:cs typeface="Courier"/>
              </a:rPr>
              <a:t>, </a:t>
            </a:r>
            <a:r>
              <a:rPr lang="en-US" sz="2400" dirty="0" err="1" smtClean="0">
                <a:solidFill>
                  <a:srgbClr val="000000"/>
                </a:solidFill>
                <a:latin typeface="Courier"/>
                <a:cs typeface="Courier"/>
              </a:rPr>
              <a:t>listB</a:t>
            </a:r>
            <a:r>
              <a:rPr lang="en-US" sz="2400" dirty="0" smtClean="0">
                <a:solidFill>
                  <a:srgbClr val="000000"/>
                </a:solidFill>
                <a:latin typeface="Courier"/>
                <a:cs typeface="Courier"/>
              </a:rPr>
              <a:t>)</a:t>
            </a:r>
          </a:p>
          <a:p>
            <a:pPr lvl="1">
              <a:lnSpc>
                <a:spcPct val="80000"/>
              </a:lnSpc>
              <a:buSzPct val="110000"/>
            </a:pPr>
            <a:endParaRPr lang="en-US" sz="2400" dirty="0">
              <a:solidFill>
                <a:srgbClr val="000000"/>
              </a:solidFill>
              <a:latin typeface="Courier"/>
              <a:cs typeface="Courier"/>
            </a:endParaRPr>
          </a:p>
          <a:p>
            <a:pPr lvl="1">
              <a:lnSpc>
                <a:spcPct val="80000"/>
              </a:lnSpc>
              <a:buSzPct val="110000"/>
            </a:pPr>
            <a:r>
              <a:rPr lang="en-US" sz="2400" dirty="0" smtClean="0">
                <a:solidFill>
                  <a:srgbClr val="000000"/>
                </a:solidFill>
                <a:latin typeface="Courier"/>
                <a:cs typeface="Courier"/>
              </a:rPr>
              <a:t>print(result)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Prints: 18</a:t>
            </a:r>
          </a:p>
        </p:txBody>
      </p:sp>
    </p:spTree>
    <p:extLst>
      <p:ext uri="{BB962C8B-B14F-4D97-AF65-F5344CB8AC3E}">
        <p14:creationId xmlns:p14="http://schemas.microsoft.com/office/powerpoint/2010/main" val="1284927588"/>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183444" y="107640"/>
            <a:ext cx="8407956" cy="880138"/>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46" name="TextShape 2"/>
          <p:cNvSpPr txBox="1"/>
          <p:nvPr/>
        </p:nvSpPr>
        <p:spPr>
          <a:xfrm>
            <a:off x="719666" y="1157111"/>
            <a:ext cx="7436556" cy="4847560"/>
          </a:xfrm>
          <a:prstGeom prst="rect">
            <a:avLst/>
          </a:prstGeom>
        </p:spPr>
        <p:txBody>
          <a:bodyPr/>
          <a:lstStyle/>
          <a:p>
            <a:pPr>
              <a:lnSpc>
                <a:spcPct val="110000"/>
              </a:lnSpc>
              <a:buSzPct val="110000"/>
            </a:pPr>
            <a:endParaRPr lang="en-US" sz="2400" dirty="0" smtClean="0">
              <a:solidFill>
                <a:srgbClr val="595959"/>
              </a:solidFill>
              <a:latin typeface="News Gothic MT"/>
            </a:endParaRPr>
          </a:p>
          <a:p>
            <a:pPr>
              <a:lnSpc>
                <a:spcPct val="110000"/>
              </a:lnSpc>
              <a:buSzPct val="110000"/>
            </a:pPr>
            <a:r>
              <a:rPr lang="en-US" sz="2400" dirty="0" smtClean="0">
                <a:solidFill>
                  <a:srgbClr val="595959"/>
                </a:solidFill>
                <a:latin typeface="News Gothic MT"/>
              </a:rPr>
              <a:t>Write a function that takes two lists as arguments and finds the sum of both lists.</a:t>
            </a:r>
          </a:p>
          <a:p>
            <a:pPr>
              <a:lnSpc>
                <a:spcPct val="80000"/>
              </a:lnSpc>
              <a:buSzPct val="110000"/>
            </a:pPr>
            <a:endParaRPr lang="en-US" sz="2400" dirty="0">
              <a:solidFill>
                <a:srgbClr val="595959"/>
              </a:solidFill>
              <a:latin typeface="News Gothic MT"/>
            </a:endParaRPr>
          </a:p>
          <a:p>
            <a:pPr lvl="1">
              <a:buSzPct val="110000"/>
            </a:pPr>
            <a:r>
              <a:rPr lang="en-US" sz="2400" dirty="0" err="1">
                <a:solidFill>
                  <a:srgbClr val="000000"/>
                </a:solidFill>
                <a:latin typeface="Courier"/>
                <a:cs typeface="Courier"/>
              </a:rPr>
              <a:t>d</a:t>
            </a:r>
            <a:r>
              <a:rPr lang="en-US" sz="2400" dirty="0" err="1" smtClean="0">
                <a:solidFill>
                  <a:srgbClr val="000000"/>
                </a:solidFill>
                <a:latin typeface="Courier"/>
                <a:cs typeface="Courier"/>
              </a:rPr>
              <a:t>ef</a:t>
            </a:r>
            <a:r>
              <a:rPr lang="en-US" sz="2400" dirty="0" smtClean="0">
                <a:solidFill>
                  <a:srgbClr val="000000"/>
                </a:solidFill>
                <a:latin typeface="Courier"/>
                <a:cs typeface="Courier"/>
              </a:rPr>
              <a:t> </a:t>
            </a:r>
            <a:r>
              <a:rPr lang="en-US" sz="2400" dirty="0" err="1" smtClean="0">
                <a:solidFill>
                  <a:srgbClr val="000000"/>
                </a:solidFill>
                <a:latin typeface="Courier"/>
                <a:cs typeface="Courier"/>
              </a:rPr>
              <a:t>sumTwoLists</a:t>
            </a:r>
            <a:r>
              <a:rPr lang="en-US" sz="2400" dirty="0" smtClean="0">
                <a:solidFill>
                  <a:srgbClr val="000000"/>
                </a:solidFill>
                <a:latin typeface="Courier"/>
                <a:cs typeface="Courier"/>
              </a:rPr>
              <a:t>(list1, list2):</a:t>
            </a:r>
          </a:p>
          <a:p>
            <a:pPr lvl="1">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sum = 0</a:t>
            </a:r>
          </a:p>
          <a:p>
            <a:pPr lvl="1">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for item in list1:</a:t>
            </a:r>
          </a:p>
          <a:p>
            <a:pPr lvl="1">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	sum = sum + item</a:t>
            </a:r>
          </a:p>
          <a:p>
            <a:pPr lvl="1">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for item in list2:</a:t>
            </a:r>
          </a:p>
          <a:p>
            <a:pPr lvl="1">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	sum = sum + item</a:t>
            </a:r>
          </a:p>
          <a:p>
            <a:pPr lvl="1">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return sum</a:t>
            </a:r>
          </a:p>
        </p:txBody>
      </p:sp>
    </p:spTree>
    <p:extLst>
      <p:ext uri="{BB962C8B-B14F-4D97-AF65-F5344CB8AC3E}">
        <p14:creationId xmlns:p14="http://schemas.microsoft.com/office/powerpoint/2010/main" val="2412183943"/>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183444" y="107640"/>
            <a:ext cx="8407956" cy="1336680"/>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46" name="TextShape 2"/>
          <p:cNvSpPr txBox="1"/>
          <p:nvPr/>
        </p:nvSpPr>
        <p:spPr>
          <a:xfrm>
            <a:off x="719666" y="1661631"/>
            <a:ext cx="7436556" cy="4343040"/>
          </a:xfrm>
          <a:prstGeom prst="rect">
            <a:avLst/>
          </a:prstGeom>
        </p:spPr>
        <p:txBody>
          <a:bodyPr/>
          <a:lstStyle/>
          <a:p>
            <a:pPr>
              <a:lnSpc>
                <a:spcPct val="80000"/>
              </a:lnSpc>
              <a:buSzPct val="110000"/>
            </a:pPr>
            <a:endParaRPr lang="en-US" sz="2400" dirty="0" smtClean="0">
              <a:solidFill>
                <a:srgbClr val="595959"/>
              </a:solidFill>
              <a:latin typeface="News Gothic MT"/>
            </a:endParaRPr>
          </a:p>
          <a:p>
            <a:pPr>
              <a:lnSpc>
                <a:spcPct val="80000"/>
              </a:lnSpc>
              <a:buSzPct val="110000"/>
            </a:pPr>
            <a:r>
              <a:rPr lang="en-US" sz="2400" dirty="0" smtClean="0">
                <a:solidFill>
                  <a:srgbClr val="595959"/>
                </a:solidFill>
                <a:latin typeface="News Gothic MT"/>
              </a:rPr>
              <a:t>Note: Functions can call each other!</a:t>
            </a:r>
          </a:p>
          <a:p>
            <a:pPr>
              <a:lnSpc>
                <a:spcPct val="80000"/>
              </a:lnSpc>
              <a:buSzPct val="110000"/>
            </a:pPr>
            <a:endParaRPr lang="en-US" sz="2400" dirty="0">
              <a:solidFill>
                <a:srgbClr val="595959"/>
              </a:solidFill>
              <a:latin typeface="News Gothic MT"/>
            </a:endParaRPr>
          </a:p>
          <a:p>
            <a:pPr lvl="1">
              <a:lnSpc>
                <a:spcPct val="80000"/>
              </a:lnSpc>
              <a:buSzPct val="110000"/>
            </a:pPr>
            <a:r>
              <a:rPr lang="en-US" sz="2400" dirty="0" err="1">
                <a:solidFill>
                  <a:srgbClr val="000000"/>
                </a:solidFill>
                <a:latin typeface="Courier"/>
                <a:cs typeface="Courier"/>
              </a:rPr>
              <a:t>d</a:t>
            </a:r>
            <a:r>
              <a:rPr lang="en-US" sz="2400" dirty="0" err="1" smtClean="0">
                <a:solidFill>
                  <a:srgbClr val="000000"/>
                </a:solidFill>
                <a:latin typeface="Courier"/>
                <a:cs typeface="Courier"/>
              </a:rPr>
              <a:t>ef</a:t>
            </a:r>
            <a:r>
              <a:rPr lang="en-US" sz="2400" dirty="0" smtClean="0">
                <a:solidFill>
                  <a:srgbClr val="000000"/>
                </a:solidFill>
                <a:latin typeface="Courier"/>
                <a:cs typeface="Courier"/>
              </a:rPr>
              <a:t> </a:t>
            </a:r>
            <a:r>
              <a:rPr lang="en-US" sz="2400" dirty="0" err="1" smtClean="0">
                <a:solidFill>
                  <a:srgbClr val="000000"/>
                </a:solidFill>
                <a:latin typeface="Courier"/>
                <a:cs typeface="Courier"/>
              </a:rPr>
              <a:t>sumTwoLists</a:t>
            </a:r>
            <a:r>
              <a:rPr lang="en-US" sz="2400" dirty="0" smtClean="0">
                <a:solidFill>
                  <a:srgbClr val="000000"/>
                </a:solidFill>
                <a:latin typeface="Courier"/>
                <a:cs typeface="Courier"/>
              </a:rPr>
              <a:t>(list1, list2):</a:t>
            </a:r>
          </a:p>
          <a:p>
            <a:pPr lvl="1">
              <a:lnSpc>
                <a:spcPct val="8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return sum(list1) + sum(list2)</a:t>
            </a:r>
          </a:p>
          <a:p>
            <a:pPr lvl="1">
              <a:lnSpc>
                <a:spcPct val="80000"/>
              </a:lnSpc>
              <a:buSzPct val="110000"/>
            </a:pPr>
            <a:endParaRPr lang="en-US" sz="2400" dirty="0">
              <a:solidFill>
                <a:srgbClr val="000000"/>
              </a:solidFill>
              <a:latin typeface="Courier"/>
              <a:cs typeface="Courier"/>
            </a:endParaRPr>
          </a:p>
          <a:p>
            <a:pPr lvl="1">
              <a:lnSpc>
                <a:spcPct val="80000"/>
              </a:lnSpc>
              <a:buSzPct val="110000"/>
            </a:pPr>
            <a:r>
              <a:rPr lang="en-US" sz="2400" dirty="0" err="1" smtClean="0">
                <a:solidFill>
                  <a:srgbClr val="000000"/>
                </a:solidFill>
                <a:latin typeface="Courier"/>
                <a:cs typeface="Courier"/>
              </a:rPr>
              <a:t>def</a:t>
            </a:r>
            <a:r>
              <a:rPr lang="en-US" sz="2400" dirty="0" smtClean="0">
                <a:solidFill>
                  <a:srgbClr val="000000"/>
                </a:solidFill>
                <a:latin typeface="Courier"/>
                <a:cs typeface="Courier"/>
              </a:rPr>
              <a:t> sum(list1):</a:t>
            </a:r>
          </a:p>
          <a:p>
            <a:pPr lvl="1">
              <a:lnSpc>
                <a:spcPct val="80000"/>
              </a:lnSpc>
              <a:buSzPct val="110000"/>
            </a:pPr>
            <a:r>
              <a:rPr lang="en-US" sz="2400" dirty="0">
                <a:solidFill>
                  <a:srgbClr val="000000"/>
                </a:solidFill>
                <a:latin typeface="Courier"/>
                <a:cs typeface="Courier"/>
              </a:rPr>
              <a:t>	sum = 0</a:t>
            </a:r>
          </a:p>
          <a:p>
            <a:pPr lvl="1">
              <a:lnSpc>
                <a:spcPct val="80000"/>
              </a:lnSpc>
              <a:buSzPct val="110000"/>
            </a:pPr>
            <a:r>
              <a:rPr lang="en-US" sz="2400" dirty="0">
                <a:solidFill>
                  <a:srgbClr val="000000"/>
                </a:solidFill>
                <a:latin typeface="Courier"/>
                <a:cs typeface="Courier"/>
              </a:rPr>
              <a:t>	for item in list1:</a:t>
            </a:r>
          </a:p>
          <a:p>
            <a:pPr lvl="1">
              <a:lnSpc>
                <a:spcPct val="80000"/>
              </a:lnSpc>
              <a:buSzPct val="110000"/>
            </a:pPr>
            <a:r>
              <a:rPr lang="en-US" sz="2400" dirty="0">
                <a:solidFill>
                  <a:srgbClr val="000000"/>
                </a:solidFill>
                <a:latin typeface="Courier"/>
                <a:cs typeface="Courier"/>
              </a:rPr>
              <a:t>		sum = sum + item</a:t>
            </a:r>
          </a:p>
          <a:p>
            <a:pPr lvl="1">
              <a:lnSpc>
                <a:spcPct val="80000"/>
              </a:lnSpc>
              <a:buSzPct val="110000"/>
            </a:pPr>
            <a:r>
              <a:rPr lang="en-US" sz="2400" dirty="0" smtClean="0">
                <a:solidFill>
                  <a:srgbClr val="000000"/>
                </a:solidFill>
                <a:latin typeface="Courier"/>
                <a:cs typeface="Courier"/>
              </a:rPr>
              <a:t>	return sum</a:t>
            </a: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smtClean="0">
              <a:solidFill>
                <a:srgbClr val="595959"/>
              </a:solidFill>
              <a:latin typeface="News Gothic MT"/>
            </a:endParaRPr>
          </a:p>
        </p:txBody>
      </p:sp>
    </p:spTree>
    <p:extLst>
      <p:ext uri="{BB962C8B-B14F-4D97-AF65-F5344CB8AC3E}">
        <p14:creationId xmlns:p14="http://schemas.microsoft.com/office/powerpoint/2010/main" val="1265268039"/>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183444" y="107640"/>
            <a:ext cx="8407956" cy="1336680"/>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46" name="TextShape 2"/>
          <p:cNvSpPr txBox="1"/>
          <p:nvPr/>
        </p:nvSpPr>
        <p:spPr>
          <a:xfrm>
            <a:off x="719666" y="1661631"/>
            <a:ext cx="7436556" cy="4343040"/>
          </a:xfrm>
          <a:prstGeom prst="rect">
            <a:avLst/>
          </a:prstGeom>
        </p:spPr>
        <p:txBody>
          <a:bodyPr/>
          <a:lstStyle/>
          <a:p>
            <a:pPr>
              <a:lnSpc>
                <a:spcPct val="80000"/>
              </a:lnSpc>
              <a:buSzPct val="110000"/>
            </a:pPr>
            <a:endParaRPr lang="en-US" sz="2400" dirty="0" smtClean="0">
              <a:solidFill>
                <a:srgbClr val="595959"/>
              </a:solidFill>
              <a:latin typeface="News Gothic MT"/>
            </a:endParaRPr>
          </a:p>
          <a:p>
            <a:pPr>
              <a:lnSpc>
                <a:spcPct val="80000"/>
              </a:lnSpc>
              <a:buSzPct val="110000"/>
            </a:pPr>
            <a:r>
              <a:rPr lang="en-US" sz="2400" dirty="0" smtClean="0">
                <a:solidFill>
                  <a:srgbClr val="595959"/>
                </a:solidFill>
                <a:latin typeface="News Gothic MT"/>
              </a:rPr>
              <a:t>Note: Functions can call each other!</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err="1" smtClean="0">
                <a:solidFill>
                  <a:srgbClr val="595959"/>
                </a:solidFill>
                <a:latin typeface="News Gothic MT"/>
              </a:rPr>
              <a:t>myList</a:t>
            </a:r>
            <a:r>
              <a:rPr lang="en-US" sz="2400" dirty="0" smtClean="0">
                <a:solidFill>
                  <a:srgbClr val="595959"/>
                </a:solidFill>
                <a:latin typeface="News Gothic MT"/>
              </a:rPr>
              <a:t> = [1, 2, 3]</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err="1" smtClean="0">
                <a:solidFill>
                  <a:srgbClr val="595959"/>
                </a:solidFill>
                <a:latin typeface="News Gothic MT"/>
              </a:rPr>
              <a:t>otherList</a:t>
            </a:r>
            <a:r>
              <a:rPr lang="en-US" sz="2400" dirty="0" smtClean="0">
                <a:solidFill>
                  <a:srgbClr val="595959"/>
                </a:solidFill>
                <a:latin typeface="News Gothic MT"/>
              </a:rPr>
              <a:t> = [4, 5, 6]</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a:solidFill>
                  <a:srgbClr val="595959"/>
                </a:solidFill>
                <a:latin typeface="News Gothic MT"/>
              </a:rPr>
              <a:t>r</a:t>
            </a:r>
            <a:r>
              <a:rPr lang="en-US" sz="2400" dirty="0" smtClean="0">
                <a:solidFill>
                  <a:srgbClr val="595959"/>
                </a:solidFill>
                <a:latin typeface="News Gothic MT"/>
              </a:rPr>
              <a:t>esult =</a:t>
            </a:r>
            <a:r>
              <a:rPr lang="en-US" sz="2400" dirty="0" err="1" smtClean="0">
                <a:solidFill>
                  <a:srgbClr val="595959"/>
                </a:solidFill>
                <a:latin typeface="News Gothic MT"/>
              </a:rPr>
              <a:t>sumTwoLists</a:t>
            </a:r>
            <a:r>
              <a:rPr lang="en-US" sz="2400" dirty="0" smtClean="0">
                <a:solidFill>
                  <a:srgbClr val="595959"/>
                </a:solidFill>
                <a:latin typeface="News Gothic MT"/>
              </a:rPr>
              <a:t>(</a:t>
            </a:r>
            <a:r>
              <a:rPr lang="en-US" sz="2400" dirty="0" err="1" smtClean="0">
                <a:solidFill>
                  <a:srgbClr val="595959"/>
                </a:solidFill>
                <a:latin typeface="News Gothic MT"/>
              </a:rPr>
              <a:t>myList</a:t>
            </a:r>
            <a:r>
              <a:rPr lang="en-US" sz="2400" dirty="0" smtClean="0">
                <a:solidFill>
                  <a:srgbClr val="595959"/>
                </a:solidFill>
                <a:latin typeface="News Gothic MT"/>
              </a:rPr>
              <a:t>, </a:t>
            </a:r>
            <a:r>
              <a:rPr lang="en-US" sz="2400" dirty="0" err="1" smtClean="0">
                <a:solidFill>
                  <a:srgbClr val="595959"/>
                </a:solidFill>
                <a:latin typeface="News Gothic MT"/>
              </a:rPr>
              <a:t>otherList</a:t>
            </a:r>
            <a:r>
              <a:rPr lang="en-US" sz="2400" dirty="0" smtClean="0">
                <a:solidFill>
                  <a:srgbClr val="595959"/>
                </a:solidFill>
                <a:latin typeface="News Gothic MT"/>
              </a:rPr>
              <a:t>)</a:t>
            </a:r>
          </a:p>
          <a:p>
            <a:pPr>
              <a:lnSpc>
                <a:spcPct val="80000"/>
              </a:lnSpc>
              <a:buSzPct val="110000"/>
            </a:pPr>
            <a:endParaRPr lang="en-US" sz="2400" dirty="0" smtClean="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smtClean="0">
              <a:solidFill>
                <a:srgbClr val="595959"/>
              </a:solidFill>
              <a:latin typeface="News Gothic MT"/>
            </a:endParaRPr>
          </a:p>
        </p:txBody>
      </p:sp>
      <p:sp>
        <p:nvSpPr>
          <p:cNvPr id="2" name="TextBox 1"/>
          <p:cNvSpPr txBox="1"/>
          <p:nvPr/>
        </p:nvSpPr>
        <p:spPr>
          <a:xfrm>
            <a:off x="4840110" y="4523005"/>
            <a:ext cx="3316112" cy="1477327"/>
          </a:xfrm>
          <a:prstGeom prst="rect">
            <a:avLst/>
          </a:prstGeom>
          <a:noFill/>
        </p:spPr>
        <p:txBody>
          <a:bodyPr wrap="square" rtlCol="0">
            <a:spAutoFit/>
          </a:bodyPr>
          <a:lstStyle/>
          <a:p>
            <a:pPr>
              <a:lnSpc>
                <a:spcPct val="80000"/>
              </a:lnSpc>
              <a:buSzPct val="110000"/>
            </a:pPr>
            <a:r>
              <a:rPr lang="en-US" dirty="0" err="1">
                <a:solidFill>
                  <a:srgbClr val="595959"/>
                </a:solidFill>
                <a:latin typeface="Courier"/>
                <a:cs typeface="Courier"/>
              </a:rPr>
              <a:t>def</a:t>
            </a:r>
            <a:r>
              <a:rPr lang="en-US" dirty="0">
                <a:solidFill>
                  <a:srgbClr val="595959"/>
                </a:solidFill>
                <a:latin typeface="Courier"/>
                <a:cs typeface="Courier"/>
              </a:rPr>
              <a:t> sum(list1):</a:t>
            </a:r>
          </a:p>
          <a:p>
            <a:pPr>
              <a:lnSpc>
                <a:spcPct val="80000"/>
              </a:lnSpc>
              <a:buSzPct val="110000"/>
            </a:pPr>
            <a:r>
              <a:rPr lang="en-US" dirty="0">
                <a:solidFill>
                  <a:srgbClr val="595959"/>
                </a:solidFill>
                <a:latin typeface="Courier"/>
                <a:cs typeface="Courier"/>
              </a:rPr>
              <a:t>	sum = 0</a:t>
            </a:r>
          </a:p>
          <a:p>
            <a:pPr>
              <a:lnSpc>
                <a:spcPct val="80000"/>
              </a:lnSpc>
              <a:buSzPct val="110000"/>
            </a:pPr>
            <a:r>
              <a:rPr lang="en-US" dirty="0">
                <a:solidFill>
                  <a:srgbClr val="595959"/>
                </a:solidFill>
                <a:latin typeface="Courier"/>
                <a:cs typeface="Courier"/>
              </a:rPr>
              <a:t>	for item in list1:</a:t>
            </a:r>
          </a:p>
          <a:p>
            <a:pPr>
              <a:lnSpc>
                <a:spcPct val="80000"/>
              </a:lnSpc>
              <a:buSzPct val="110000"/>
            </a:pPr>
            <a:r>
              <a:rPr lang="en-US" dirty="0">
                <a:solidFill>
                  <a:srgbClr val="595959"/>
                </a:solidFill>
                <a:latin typeface="Courier"/>
                <a:cs typeface="Courier"/>
              </a:rPr>
              <a:t>		sum = sum + item</a:t>
            </a:r>
          </a:p>
          <a:p>
            <a:pPr>
              <a:lnSpc>
                <a:spcPct val="80000"/>
              </a:lnSpc>
              <a:buSzPct val="110000"/>
            </a:pPr>
            <a:r>
              <a:rPr lang="en-US" dirty="0">
                <a:solidFill>
                  <a:srgbClr val="595959"/>
                </a:solidFill>
                <a:latin typeface="Courier"/>
                <a:cs typeface="Courier"/>
              </a:rPr>
              <a:t>	return sum</a:t>
            </a:r>
          </a:p>
          <a:p>
            <a:endParaRPr lang="en-US" dirty="0"/>
          </a:p>
        </p:txBody>
      </p:sp>
      <p:sp>
        <p:nvSpPr>
          <p:cNvPr id="3" name="TextBox 2"/>
          <p:cNvSpPr txBox="1"/>
          <p:nvPr/>
        </p:nvSpPr>
        <p:spPr>
          <a:xfrm>
            <a:off x="5035398" y="2825180"/>
            <a:ext cx="4108601" cy="812530"/>
          </a:xfrm>
          <a:prstGeom prst="rect">
            <a:avLst/>
          </a:prstGeom>
          <a:noFill/>
        </p:spPr>
        <p:txBody>
          <a:bodyPr wrap="square" rtlCol="0">
            <a:spAutoFit/>
          </a:bodyPr>
          <a:lstStyle/>
          <a:p>
            <a:pPr>
              <a:lnSpc>
                <a:spcPct val="80000"/>
              </a:lnSpc>
              <a:buSzPct val="110000"/>
            </a:pPr>
            <a:r>
              <a:rPr lang="en-US" dirty="0" err="1">
                <a:solidFill>
                  <a:srgbClr val="595959"/>
                </a:solidFill>
                <a:latin typeface="News Gothic MT"/>
              </a:rPr>
              <a:t>def</a:t>
            </a:r>
            <a:r>
              <a:rPr lang="en-US" dirty="0">
                <a:solidFill>
                  <a:srgbClr val="595959"/>
                </a:solidFill>
                <a:latin typeface="News Gothic MT"/>
              </a:rPr>
              <a:t> </a:t>
            </a:r>
            <a:r>
              <a:rPr lang="en-US" dirty="0" err="1">
                <a:solidFill>
                  <a:srgbClr val="595959"/>
                </a:solidFill>
                <a:latin typeface="News Gothic MT"/>
              </a:rPr>
              <a:t>sumTwoLists</a:t>
            </a:r>
            <a:r>
              <a:rPr lang="en-US" dirty="0">
                <a:solidFill>
                  <a:srgbClr val="595959"/>
                </a:solidFill>
                <a:latin typeface="News Gothic MT"/>
              </a:rPr>
              <a:t>(list1, list2):</a:t>
            </a:r>
          </a:p>
          <a:p>
            <a:pPr>
              <a:lnSpc>
                <a:spcPct val="80000"/>
              </a:lnSpc>
              <a:buSzPct val="110000"/>
            </a:pPr>
            <a:r>
              <a:rPr lang="en-US" dirty="0">
                <a:solidFill>
                  <a:srgbClr val="595959"/>
                </a:solidFill>
                <a:latin typeface="News Gothic MT"/>
              </a:rPr>
              <a:t>	return sum(</a:t>
            </a:r>
            <a:r>
              <a:rPr lang="en-US" dirty="0" smtClean="0">
                <a:solidFill>
                  <a:srgbClr val="595959"/>
                </a:solidFill>
                <a:latin typeface="News Gothic MT"/>
              </a:rPr>
              <a:t>list1) + sum(list2</a:t>
            </a:r>
            <a:r>
              <a:rPr lang="en-US" dirty="0">
                <a:solidFill>
                  <a:srgbClr val="595959"/>
                </a:solidFill>
                <a:latin typeface="News Gothic MT"/>
              </a:rPr>
              <a:t>)</a:t>
            </a:r>
          </a:p>
          <a:p>
            <a:endParaRPr lang="en-US" dirty="0"/>
          </a:p>
        </p:txBody>
      </p:sp>
      <p:sp>
        <p:nvSpPr>
          <p:cNvPr id="4" name="Freeform 3"/>
          <p:cNvSpPr/>
          <p:nvPr/>
        </p:nvSpPr>
        <p:spPr>
          <a:xfrm>
            <a:off x="3626556" y="2314222"/>
            <a:ext cx="3541888" cy="1411111"/>
          </a:xfrm>
          <a:custGeom>
            <a:avLst/>
            <a:gdLst>
              <a:gd name="connsiteX0" fmla="*/ 0 w 3541888"/>
              <a:gd name="connsiteY0" fmla="*/ 1411111 h 1411111"/>
              <a:gd name="connsiteX1" fmla="*/ 0 w 3541888"/>
              <a:gd name="connsiteY1" fmla="*/ 1411111 h 1411111"/>
              <a:gd name="connsiteX2" fmla="*/ 84666 w 3541888"/>
              <a:gd name="connsiteY2" fmla="*/ 1312334 h 1411111"/>
              <a:gd name="connsiteX3" fmla="*/ 141111 w 3541888"/>
              <a:gd name="connsiteY3" fmla="*/ 1227667 h 1411111"/>
              <a:gd name="connsiteX4" fmla="*/ 155222 w 3541888"/>
              <a:gd name="connsiteY4" fmla="*/ 1171222 h 1411111"/>
              <a:gd name="connsiteX5" fmla="*/ 183444 w 3541888"/>
              <a:gd name="connsiteY5" fmla="*/ 1128889 h 1411111"/>
              <a:gd name="connsiteX6" fmla="*/ 211666 w 3541888"/>
              <a:gd name="connsiteY6" fmla="*/ 1072445 h 1411111"/>
              <a:gd name="connsiteX7" fmla="*/ 239888 w 3541888"/>
              <a:gd name="connsiteY7" fmla="*/ 1030111 h 1411111"/>
              <a:gd name="connsiteX8" fmla="*/ 254000 w 3541888"/>
              <a:gd name="connsiteY8" fmla="*/ 987778 h 1411111"/>
              <a:gd name="connsiteX9" fmla="*/ 310444 w 3541888"/>
              <a:gd name="connsiteY9" fmla="*/ 903111 h 1411111"/>
              <a:gd name="connsiteX10" fmla="*/ 366888 w 3541888"/>
              <a:gd name="connsiteY10" fmla="*/ 818445 h 1411111"/>
              <a:gd name="connsiteX11" fmla="*/ 381000 w 3541888"/>
              <a:gd name="connsiteY11" fmla="*/ 776111 h 1411111"/>
              <a:gd name="connsiteX12" fmla="*/ 451555 w 3541888"/>
              <a:gd name="connsiteY12" fmla="*/ 677334 h 1411111"/>
              <a:gd name="connsiteX13" fmla="*/ 493888 w 3541888"/>
              <a:gd name="connsiteY13" fmla="*/ 663222 h 1411111"/>
              <a:gd name="connsiteX14" fmla="*/ 592666 w 3541888"/>
              <a:gd name="connsiteY14" fmla="*/ 536222 h 1411111"/>
              <a:gd name="connsiteX15" fmla="*/ 677333 w 3541888"/>
              <a:gd name="connsiteY15" fmla="*/ 479778 h 1411111"/>
              <a:gd name="connsiteX16" fmla="*/ 719666 w 3541888"/>
              <a:gd name="connsiteY16" fmla="*/ 465667 h 1411111"/>
              <a:gd name="connsiteX17" fmla="*/ 818444 w 3541888"/>
              <a:gd name="connsiteY17" fmla="*/ 381000 h 1411111"/>
              <a:gd name="connsiteX18" fmla="*/ 860777 w 3541888"/>
              <a:gd name="connsiteY18" fmla="*/ 366889 h 1411111"/>
              <a:gd name="connsiteX19" fmla="*/ 889000 w 3541888"/>
              <a:gd name="connsiteY19" fmla="*/ 338667 h 1411111"/>
              <a:gd name="connsiteX20" fmla="*/ 987777 w 3541888"/>
              <a:gd name="connsiteY20" fmla="*/ 282222 h 1411111"/>
              <a:gd name="connsiteX21" fmla="*/ 1058333 w 3541888"/>
              <a:gd name="connsiteY21" fmla="*/ 254000 h 1411111"/>
              <a:gd name="connsiteX22" fmla="*/ 1157111 w 3541888"/>
              <a:gd name="connsiteY22" fmla="*/ 183445 h 1411111"/>
              <a:gd name="connsiteX23" fmla="*/ 1199444 w 3541888"/>
              <a:gd name="connsiteY23" fmla="*/ 169334 h 1411111"/>
              <a:gd name="connsiteX24" fmla="*/ 1312333 w 3541888"/>
              <a:gd name="connsiteY24" fmla="*/ 112889 h 1411111"/>
              <a:gd name="connsiteX25" fmla="*/ 1411111 w 3541888"/>
              <a:gd name="connsiteY25" fmla="*/ 84667 h 1411111"/>
              <a:gd name="connsiteX26" fmla="*/ 1467555 w 3541888"/>
              <a:gd name="connsiteY26" fmla="*/ 56445 h 1411111"/>
              <a:gd name="connsiteX27" fmla="*/ 1636888 w 3541888"/>
              <a:gd name="connsiteY27" fmla="*/ 28222 h 1411111"/>
              <a:gd name="connsiteX28" fmla="*/ 1933222 w 3541888"/>
              <a:gd name="connsiteY28" fmla="*/ 0 h 1411111"/>
              <a:gd name="connsiteX29" fmla="*/ 2582333 w 3541888"/>
              <a:gd name="connsiteY29" fmla="*/ 14111 h 1411111"/>
              <a:gd name="connsiteX30" fmla="*/ 2794000 w 3541888"/>
              <a:gd name="connsiteY30" fmla="*/ 42334 h 1411111"/>
              <a:gd name="connsiteX31" fmla="*/ 2836333 w 3541888"/>
              <a:gd name="connsiteY31" fmla="*/ 56445 h 1411111"/>
              <a:gd name="connsiteX32" fmla="*/ 2935111 w 3541888"/>
              <a:gd name="connsiteY32" fmla="*/ 84667 h 1411111"/>
              <a:gd name="connsiteX33" fmla="*/ 3005666 w 3541888"/>
              <a:gd name="connsiteY33" fmla="*/ 112889 h 1411111"/>
              <a:gd name="connsiteX34" fmla="*/ 3118555 w 3541888"/>
              <a:gd name="connsiteY34" fmla="*/ 169334 h 1411111"/>
              <a:gd name="connsiteX35" fmla="*/ 3203222 w 3541888"/>
              <a:gd name="connsiteY35" fmla="*/ 225778 h 1411111"/>
              <a:gd name="connsiteX36" fmla="*/ 3287888 w 3541888"/>
              <a:gd name="connsiteY36" fmla="*/ 282222 h 1411111"/>
              <a:gd name="connsiteX37" fmla="*/ 3344333 w 3541888"/>
              <a:gd name="connsiteY37" fmla="*/ 310445 h 1411111"/>
              <a:gd name="connsiteX38" fmla="*/ 3443111 w 3541888"/>
              <a:gd name="connsiteY38" fmla="*/ 352778 h 1411111"/>
              <a:gd name="connsiteX39" fmla="*/ 3513666 w 3541888"/>
              <a:gd name="connsiteY39" fmla="*/ 423334 h 1411111"/>
              <a:gd name="connsiteX40" fmla="*/ 3541888 w 3541888"/>
              <a:gd name="connsiteY40" fmla="*/ 465667 h 1411111"/>
              <a:gd name="connsiteX41" fmla="*/ 3541888 w 3541888"/>
              <a:gd name="connsiteY41" fmla="*/ 465667 h 1411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541888" h="1411111">
                <a:moveTo>
                  <a:pt x="0" y="1411111"/>
                </a:moveTo>
                <a:lnTo>
                  <a:pt x="0" y="1411111"/>
                </a:lnTo>
                <a:cubicBezTo>
                  <a:pt x="28222" y="1378185"/>
                  <a:pt x="58225" y="1346707"/>
                  <a:pt x="84666" y="1312334"/>
                </a:cubicBezTo>
                <a:cubicBezTo>
                  <a:pt x="105347" y="1285449"/>
                  <a:pt x="141111" y="1227667"/>
                  <a:pt x="141111" y="1227667"/>
                </a:cubicBezTo>
                <a:cubicBezTo>
                  <a:pt x="145815" y="1208852"/>
                  <a:pt x="147582" y="1189048"/>
                  <a:pt x="155222" y="1171222"/>
                </a:cubicBezTo>
                <a:cubicBezTo>
                  <a:pt x="161903" y="1155634"/>
                  <a:pt x="175030" y="1143614"/>
                  <a:pt x="183444" y="1128889"/>
                </a:cubicBezTo>
                <a:cubicBezTo>
                  <a:pt x="193880" y="1110625"/>
                  <a:pt x="201230" y="1090709"/>
                  <a:pt x="211666" y="1072445"/>
                </a:cubicBezTo>
                <a:cubicBezTo>
                  <a:pt x="220080" y="1057720"/>
                  <a:pt x="232303" y="1045280"/>
                  <a:pt x="239888" y="1030111"/>
                </a:cubicBezTo>
                <a:cubicBezTo>
                  <a:pt x="246540" y="1016807"/>
                  <a:pt x="246776" y="1000781"/>
                  <a:pt x="254000" y="987778"/>
                </a:cubicBezTo>
                <a:cubicBezTo>
                  <a:pt x="270473" y="958128"/>
                  <a:pt x="310444" y="903111"/>
                  <a:pt x="310444" y="903111"/>
                </a:cubicBezTo>
                <a:cubicBezTo>
                  <a:pt x="344964" y="730513"/>
                  <a:pt x="290954" y="894379"/>
                  <a:pt x="366888" y="818445"/>
                </a:cubicBezTo>
                <a:cubicBezTo>
                  <a:pt x="377406" y="807927"/>
                  <a:pt x="374348" y="789415"/>
                  <a:pt x="381000" y="776111"/>
                </a:cubicBezTo>
                <a:cubicBezTo>
                  <a:pt x="388354" y="761403"/>
                  <a:pt x="446076" y="681900"/>
                  <a:pt x="451555" y="677334"/>
                </a:cubicBezTo>
                <a:cubicBezTo>
                  <a:pt x="462982" y="667812"/>
                  <a:pt x="479777" y="667926"/>
                  <a:pt x="493888" y="663222"/>
                </a:cubicBezTo>
                <a:cubicBezTo>
                  <a:pt x="526716" y="613981"/>
                  <a:pt x="546757" y="571929"/>
                  <a:pt x="592666" y="536222"/>
                </a:cubicBezTo>
                <a:cubicBezTo>
                  <a:pt x="619440" y="515398"/>
                  <a:pt x="645155" y="490504"/>
                  <a:pt x="677333" y="479778"/>
                </a:cubicBezTo>
                <a:cubicBezTo>
                  <a:pt x="691444" y="475074"/>
                  <a:pt x="706362" y="472319"/>
                  <a:pt x="719666" y="465667"/>
                </a:cubicBezTo>
                <a:cubicBezTo>
                  <a:pt x="792157" y="429422"/>
                  <a:pt x="737429" y="438869"/>
                  <a:pt x="818444" y="381000"/>
                </a:cubicBezTo>
                <a:cubicBezTo>
                  <a:pt x="830548" y="372354"/>
                  <a:pt x="846666" y="371593"/>
                  <a:pt x="860777" y="366889"/>
                </a:cubicBezTo>
                <a:cubicBezTo>
                  <a:pt x="870185" y="357482"/>
                  <a:pt x="878611" y="346978"/>
                  <a:pt x="889000" y="338667"/>
                </a:cubicBezTo>
                <a:cubicBezTo>
                  <a:pt x="917374" y="315968"/>
                  <a:pt x="955187" y="296706"/>
                  <a:pt x="987777" y="282222"/>
                </a:cubicBezTo>
                <a:cubicBezTo>
                  <a:pt x="1010924" y="271934"/>
                  <a:pt x="1036190" y="266301"/>
                  <a:pt x="1058333" y="254000"/>
                </a:cubicBezTo>
                <a:cubicBezTo>
                  <a:pt x="1115881" y="222029"/>
                  <a:pt x="1104197" y="209902"/>
                  <a:pt x="1157111" y="183445"/>
                </a:cubicBezTo>
                <a:cubicBezTo>
                  <a:pt x="1170415" y="176793"/>
                  <a:pt x="1185903" y="175489"/>
                  <a:pt x="1199444" y="169334"/>
                </a:cubicBezTo>
                <a:cubicBezTo>
                  <a:pt x="1237744" y="151925"/>
                  <a:pt x="1272421" y="126193"/>
                  <a:pt x="1312333" y="112889"/>
                </a:cubicBezTo>
                <a:cubicBezTo>
                  <a:pt x="1373065" y="92645"/>
                  <a:pt x="1340236" y="102385"/>
                  <a:pt x="1411111" y="84667"/>
                </a:cubicBezTo>
                <a:cubicBezTo>
                  <a:pt x="1429926" y="75260"/>
                  <a:pt x="1447599" y="63097"/>
                  <a:pt x="1467555" y="56445"/>
                </a:cubicBezTo>
                <a:cubicBezTo>
                  <a:pt x="1499488" y="45801"/>
                  <a:pt x="1613155" y="31873"/>
                  <a:pt x="1636888" y="28222"/>
                </a:cubicBezTo>
                <a:cubicBezTo>
                  <a:pt x="1814001" y="973"/>
                  <a:pt x="1636916" y="19754"/>
                  <a:pt x="1933222" y="0"/>
                </a:cubicBezTo>
                <a:lnTo>
                  <a:pt x="2582333" y="14111"/>
                </a:lnTo>
                <a:cubicBezTo>
                  <a:pt x="2606964" y="15023"/>
                  <a:pt x="2764035" y="38053"/>
                  <a:pt x="2794000" y="42334"/>
                </a:cubicBezTo>
                <a:cubicBezTo>
                  <a:pt x="2808111" y="47038"/>
                  <a:pt x="2822086" y="52171"/>
                  <a:pt x="2836333" y="56445"/>
                </a:cubicBezTo>
                <a:cubicBezTo>
                  <a:pt x="2869132" y="66285"/>
                  <a:pt x="2902625" y="73838"/>
                  <a:pt x="2935111" y="84667"/>
                </a:cubicBezTo>
                <a:cubicBezTo>
                  <a:pt x="2959141" y="92677"/>
                  <a:pt x="2983524" y="100588"/>
                  <a:pt x="3005666" y="112889"/>
                </a:cubicBezTo>
                <a:cubicBezTo>
                  <a:pt x="3123420" y="178307"/>
                  <a:pt x="3001532" y="140076"/>
                  <a:pt x="3118555" y="169334"/>
                </a:cubicBezTo>
                <a:cubicBezTo>
                  <a:pt x="3212504" y="263283"/>
                  <a:pt x="3111323" y="174723"/>
                  <a:pt x="3203222" y="225778"/>
                </a:cubicBezTo>
                <a:cubicBezTo>
                  <a:pt x="3232872" y="242250"/>
                  <a:pt x="3257550" y="267053"/>
                  <a:pt x="3287888" y="282222"/>
                </a:cubicBezTo>
                <a:cubicBezTo>
                  <a:pt x="3306703" y="291630"/>
                  <a:pt x="3324998" y="302158"/>
                  <a:pt x="3344333" y="310445"/>
                </a:cubicBezTo>
                <a:cubicBezTo>
                  <a:pt x="3489697" y="372745"/>
                  <a:pt x="3255875" y="259162"/>
                  <a:pt x="3443111" y="352778"/>
                </a:cubicBezTo>
                <a:cubicBezTo>
                  <a:pt x="3466629" y="376297"/>
                  <a:pt x="3495217" y="395660"/>
                  <a:pt x="3513666" y="423334"/>
                </a:cubicBezTo>
                <a:lnTo>
                  <a:pt x="3541888" y="465667"/>
                </a:lnTo>
                <a:lnTo>
                  <a:pt x="3541888" y="465667"/>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 name="Freeform 4"/>
          <p:cNvSpPr/>
          <p:nvPr/>
        </p:nvSpPr>
        <p:spPr>
          <a:xfrm>
            <a:off x="4713111" y="2398889"/>
            <a:ext cx="3090333" cy="1255889"/>
          </a:xfrm>
          <a:custGeom>
            <a:avLst/>
            <a:gdLst>
              <a:gd name="connsiteX0" fmla="*/ 0 w 3090333"/>
              <a:gd name="connsiteY0" fmla="*/ 1255889 h 1255889"/>
              <a:gd name="connsiteX1" fmla="*/ 0 w 3090333"/>
              <a:gd name="connsiteY1" fmla="*/ 1255889 h 1255889"/>
              <a:gd name="connsiteX2" fmla="*/ 42333 w 3090333"/>
              <a:gd name="connsiteY2" fmla="*/ 1086555 h 1255889"/>
              <a:gd name="connsiteX3" fmla="*/ 70556 w 3090333"/>
              <a:gd name="connsiteY3" fmla="*/ 1030111 h 1255889"/>
              <a:gd name="connsiteX4" fmla="*/ 112889 w 3090333"/>
              <a:gd name="connsiteY4" fmla="*/ 959555 h 1255889"/>
              <a:gd name="connsiteX5" fmla="*/ 169333 w 3090333"/>
              <a:gd name="connsiteY5" fmla="*/ 818444 h 1255889"/>
              <a:gd name="connsiteX6" fmla="*/ 254000 w 3090333"/>
              <a:gd name="connsiteY6" fmla="*/ 620889 h 1255889"/>
              <a:gd name="connsiteX7" fmla="*/ 296333 w 3090333"/>
              <a:gd name="connsiteY7" fmla="*/ 564444 h 1255889"/>
              <a:gd name="connsiteX8" fmla="*/ 324556 w 3090333"/>
              <a:gd name="connsiteY8" fmla="*/ 493889 h 1255889"/>
              <a:gd name="connsiteX9" fmla="*/ 409222 w 3090333"/>
              <a:gd name="connsiteY9" fmla="*/ 409222 h 1255889"/>
              <a:gd name="connsiteX10" fmla="*/ 437445 w 3090333"/>
              <a:gd name="connsiteY10" fmla="*/ 381000 h 1255889"/>
              <a:gd name="connsiteX11" fmla="*/ 479778 w 3090333"/>
              <a:gd name="connsiteY11" fmla="*/ 366889 h 1255889"/>
              <a:gd name="connsiteX12" fmla="*/ 522111 w 3090333"/>
              <a:gd name="connsiteY12" fmla="*/ 338667 h 1255889"/>
              <a:gd name="connsiteX13" fmla="*/ 663222 w 3090333"/>
              <a:gd name="connsiteY13" fmla="*/ 282222 h 1255889"/>
              <a:gd name="connsiteX14" fmla="*/ 705556 w 3090333"/>
              <a:gd name="connsiteY14" fmla="*/ 254000 h 1255889"/>
              <a:gd name="connsiteX15" fmla="*/ 747889 w 3090333"/>
              <a:gd name="connsiteY15" fmla="*/ 239889 h 1255889"/>
              <a:gd name="connsiteX16" fmla="*/ 804333 w 3090333"/>
              <a:gd name="connsiteY16" fmla="*/ 211667 h 1255889"/>
              <a:gd name="connsiteX17" fmla="*/ 874889 w 3090333"/>
              <a:gd name="connsiteY17" fmla="*/ 169333 h 1255889"/>
              <a:gd name="connsiteX18" fmla="*/ 931333 w 3090333"/>
              <a:gd name="connsiteY18" fmla="*/ 155222 h 1255889"/>
              <a:gd name="connsiteX19" fmla="*/ 973667 w 3090333"/>
              <a:gd name="connsiteY19" fmla="*/ 141111 h 1255889"/>
              <a:gd name="connsiteX20" fmla="*/ 1030111 w 3090333"/>
              <a:gd name="connsiteY20" fmla="*/ 127000 h 1255889"/>
              <a:gd name="connsiteX21" fmla="*/ 1114778 w 3090333"/>
              <a:gd name="connsiteY21" fmla="*/ 98778 h 1255889"/>
              <a:gd name="connsiteX22" fmla="*/ 1171222 w 3090333"/>
              <a:gd name="connsiteY22" fmla="*/ 84667 h 1255889"/>
              <a:gd name="connsiteX23" fmla="*/ 1213556 w 3090333"/>
              <a:gd name="connsiteY23" fmla="*/ 70555 h 1255889"/>
              <a:gd name="connsiteX24" fmla="*/ 1340556 w 3090333"/>
              <a:gd name="connsiteY24" fmla="*/ 56444 h 1255889"/>
              <a:gd name="connsiteX25" fmla="*/ 1425222 w 3090333"/>
              <a:gd name="connsiteY25" fmla="*/ 42333 h 1255889"/>
              <a:gd name="connsiteX26" fmla="*/ 1763889 w 3090333"/>
              <a:gd name="connsiteY26" fmla="*/ 28222 h 1255889"/>
              <a:gd name="connsiteX27" fmla="*/ 1989667 w 3090333"/>
              <a:gd name="connsiteY27" fmla="*/ 14111 h 1255889"/>
              <a:gd name="connsiteX28" fmla="*/ 2384778 w 3090333"/>
              <a:gd name="connsiteY28" fmla="*/ 0 h 1255889"/>
              <a:gd name="connsiteX29" fmla="*/ 2596445 w 3090333"/>
              <a:gd name="connsiteY29" fmla="*/ 14111 h 1255889"/>
              <a:gd name="connsiteX30" fmla="*/ 2638778 w 3090333"/>
              <a:gd name="connsiteY30" fmla="*/ 42333 h 1255889"/>
              <a:gd name="connsiteX31" fmla="*/ 2737556 w 3090333"/>
              <a:gd name="connsiteY31" fmla="*/ 98778 h 1255889"/>
              <a:gd name="connsiteX32" fmla="*/ 2836333 w 3090333"/>
              <a:gd name="connsiteY32" fmla="*/ 155222 h 1255889"/>
              <a:gd name="connsiteX33" fmla="*/ 2892778 w 3090333"/>
              <a:gd name="connsiteY33" fmla="*/ 169333 h 1255889"/>
              <a:gd name="connsiteX34" fmla="*/ 2977445 w 3090333"/>
              <a:gd name="connsiteY34" fmla="*/ 197555 h 1255889"/>
              <a:gd name="connsiteX35" fmla="*/ 3005667 w 3090333"/>
              <a:gd name="connsiteY35" fmla="*/ 225778 h 1255889"/>
              <a:gd name="connsiteX36" fmla="*/ 3062111 w 3090333"/>
              <a:gd name="connsiteY36" fmla="*/ 310444 h 1255889"/>
              <a:gd name="connsiteX37" fmla="*/ 3090333 w 3090333"/>
              <a:gd name="connsiteY37" fmla="*/ 338667 h 1255889"/>
              <a:gd name="connsiteX38" fmla="*/ 3090333 w 3090333"/>
              <a:gd name="connsiteY38" fmla="*/ 338667 h 1255889"/>
              <a:gd name="connsiteX39" fmla="*/ 3090333 w 3090333"/>
              <a:gd name="connsiteY39" fmla="*/ 338667 h 1255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090333" h="1255889">
                <a:moveTo>
                  <a:pt x="0" y="1255889"/>
                </a:moveTo>
                <a:lnTo>
                  <a:pt x="0" y="1255889"/>
                </a:lnTo>
                <a:cubicBezTo>
                  <a:pt x="6486" y="1226703"/>
                  <a:pt x="23071" y="1131499"/>
                  <a:pt x="42333" y="1086555"/>
                </a:cubicBezTo>
                <a:cubicBezTo>
                  <a:pt x="50619" y="1067220"/>
                  <a:pt x="62270" y="1049446"/>
                  <a:pt x="70556" y="1030111"/>
                </a:cubicBezTo>
                <a:cubicBezTo>
                  <a:pt x="98035" y="965996"/>
                  <a:pt x="65956" y="1006490"/>
                  <a:pt x="112889" y="959555"/>
                </a:cubicBezTo>
                <a:cubicBezTo>
                  <a:pt x="206478" y="678787"/>
                  <a:pt x="86289" y="1026052"/>
                  <a:pt x="169333" y="818444"/>
                </a:cubicBezTo>
                <a:cubicBezTo>
                  <a:pt x="200473" y="740596"/>
                  <a:pt x="198943" y="694300"/>
                  <a:pt x="254000" y="620889"/>
                </a:cubicBezTo>
                <a:cubicBezTo>
                  <a:pt x="268111" y="602074"/>
                  <a:pt x="284911" y="585003"/>
                  <a:pt x="296333" y="564444"/>
                </a:cubicBezTo>
                <a:cubicBezTo>
                  <a:pt x="308634" y="542302"/>
                  <a:pt x="309658" y="514374"/>
                  <a:pt x="324556" y="493889"/>
                </a:cubicBezTo>
                <a:cubicBezTo>
                  <a:pt x="348031" y="461611"/>
                  <a:pt x="381000" y="437444"/>
                  <a:pt x="409222" y="409222"/>
                </a:cubicBezTo>
                <a:cubicBezTo>
                  <a:pt x="418630" y="399814"/>
                  <a:pt x="424824" y="385207"/>
                  <a:pt x="437445" y="381000"/>
                </a:cubicBezTo>
                <a:cubicBezTo>
                  <a:pt x="451556" y="376296"/>
                  <a:pt x="466474" y="373541"/>
                  <a:pt x="479778" y="366889"/>
                </a:cubicBezTo>
                <a:cubicBezTo>
                  <a:pt x="494947" y="359305"/>
                  <a:pt x="506613" y="345555"/>
                  <a:pt x="522111" y="338667"/>
                </a:cubicBezTo>
                <a:cubicBezTo>
                  <a:pt x="652215" y="280843"/>
                  <a:pt x="562152" y="339976"/>
                  <a:pt x="663222" y="282222"/>
                </a:cubicBezTo>
                <a:cubicBezTo>
                  <a:pt x="677947" y="273808"/>
                  <a:pt x="690387" y="261584"/>
                  <a:pt x="705556" y="254000"/>
                </a:cubicBezTo>
                <a:cubicBezTo>
                  <a:pt x="718860" y="247348"/>
                  <a:pt x="734217" y="245748"/>
                  <a:pt x="747889" y="239889"/>
                </a:cubicBezTo>
                <a:cubicBezTo>
                  <a:pt x="767224" y="231603"/>
                  <a:pt x="785945" y="221883"/>
                  <a:pt x="804333" y="211667"/>
                </a:cubicBezTo>
                <a:cubicBezTo>
                  <a:pt x="828309" y="198347"/>
                  <a:pt x="849826" y="180472"/>
                  <a:pt x="874889" y="169333"/>
                </a:cubicBezTo>
                <a:cubicBezTo>
                  <a:pt x="892611" y="161456"/>
                  <a:pt x="912685" y="160550"/>
                  <a:pt x="931333" y="155222"/>
                </a:cubicBezTo>
                <a:cubicBezTo>
                  <a:pt x="945635" y="151136"/>
                  <a:pt x="959365" y="145197"/>
                  <a:pt x="973667" y="141111"/>
                </a:cubicBezTo>
                <a:cubicBezTo>
                  <a:pt x="992315" y="135783"/>
                  <a:pt x="1011535" y="132573"/>
                  <a:pt x="1030111" y="127000"/>
                </a:cubicBezTo>
                <a:cubicBezTo>
                  <a:pt x="1058605" y="118452"/>
                  <a:pt x="1085917" y="105993"/>
                  <a:pt x="1114778" y="98778"/>
                </a:cubicBezTo>
                <a:cubicBezTo>
                  <a:pt x="1133593" y="94074"/>
                  <a:pt x="1152575" y="89995"/>
                  <a:pt x="1171222" y="84667"/>
                </a:cubicBezTo>
                <a:cubicBezTo>
                  <a:pt x="1185524" y="80581"/>
                  <a:pt x="1198884" y="73000"/>
                  <a:pt x="1213556" y="70555"/>
                </a:cubicBezTo>
                <a:cubicBezTo>
                  <a:pt x="1255570" y="63552"/>
                  <a:pt x="1298336" y="62073"/>
                  <a:pt x="1340556" y="56444"/>
                </a:cubicBezTo>
                <a:cubicBezTo>
                  <a:pt x="1368916" y="52663"/>
                  <a:pt x="1396674" y="44236"/>
                  <a:pt x="1425222" y="42333"/>
                </a:cubicBezTo>
                <a:cubicBezTo>
                  <a:pt x="1537959" y="34817"/>
                  <a:pt x="1651043" y="33864"/>
                  <a:pt x="1763889" y="28222"/>
                </a:cubicBezTo>
                <a:cubicBezTo>
                  <a:pt x="1839201" y="24456"/>
                  <a:pt x="1914339" y="17535"/>
                  <a:pt x="1989667" y="14111"/>
                </a:cubicBezTo>
                <a:lnTo>
                  <a:pt x="2384778" y="0"/>
                </a:lnTo>
                <a:cubicBezTo>
                  <a:pt x="2455334" y="4704"/>
                  <a:pt x="2526695" y="2486"/>
                  <a:pt x="2596445" y="14111"/>
                </a:cubicBezTo>
                <a:cubicBezTo>
                  <a:pt x="2613174" y="16899"/>
                  <a:pt x="2624978" y="32476"/>
                  <a:pt x="2638778" y="42333"/>
                </a:cubicBezTo>
                <a:cubicBezTo>
                  <a:pt x="2713530" y="95728"/>
                  <a:pt x="2668857" y="75879"/>
                  <a:pt x="2737556" y="98778"/>
                </a:cubicBezTo>
                <a:cubicBezTo>
                  <a:pt x="2772647" y="122172"/>
                  <a:pt x="2795412" y="139877"/>
                  <a:pt x="2836333" y="155222"/>
                </a:cubicBezTo>
                <a:cubicBezTo>
                  <a:pt x="2854492" y="162032"/>
                  <a:pt x="2874202" y="163760"/>
                  <a:pt x="2892778" y="169333"/>
                </a:cubicBezTo>
                <a:cubicBezTo>
                  <a:pt x="2921272" y="177881"/>
                  <a:pt x="2977445" y="197555"/>
                  <a:pt x="2977445" y="197555"/>
                </a:cubicBezTo>
                <a:cubicBezTo>
                  <a:pt x="2986852" y="206963"/>
                  <a:pt x="2997685" y="215135"/>
                  <a:pt x="3005667" y="225778"/>
                </a:cubicBezTo>
                <a:cubicBezTo>
                  <a:pt x="3026018" y="252913"/>
                  <a:pt x="3038127" y="286459"/>
                  <a:pt x="3062111" y="310444"/>
                </a:cubicBezTo>
                <a:lnTo>
                  <a:pt x="3090333" y="338667"/>
                </a:lnTo>
                <a:lnTo>
                  <a:pt x="3090333" y="338667"/>
                </a:lnTo>
                <a:lnTo>
                  <a:pt x="3090333" y="338667"/>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Freeform 6"/>
          <p:cNvSpPr/>
          <p:nvPr/>
        </p:nvSpPr>
        <p:spPr>
          <a:xfrm>
            <a:off x="6096000" y="3372556"/>
            <a:ext cx="917222" cy="1185358"/>
          </a:xfrm>
          <a:custGeom>
            <a:avLst/>
            <a:gdLst>
              <a:gd name="connsiteX0" fmla="*/ 917222 w 917222"/>
              <a:gd name="connsiteY0" fmla="*/ 0 h 1185358"/>
              <a:gd name="connsiteX1" fmla="*/ 917222 w 917222"/>
              <a:gd name="connsiteY1" fmla="*/ 0 h 1185358"/>
              <a:gd name="connsiteX2" fmla="*/ 832556 w 917222"/>
              <a:gd name="connsiteY2" fmla="*/ 98777 h 1185358"/>
              <a:gd name="connsiteX3" fmla="*/ 790222 w 917222"/>
              <a:gd name="connsiteY3" fmla="*/ 112888 h 1185358"/>
              <a:gd name="connsiteX4" fmla="*/ 705556 w 917222"/>
              <a:gd name="connsiteY4" fmla="*/ 197555 h 1185358"/>
              <a:gd name="connsiteX5" fmla="*/ 620889 w 917222"/>
              <a:gd name="connsiteY5" fmla="*/ 268111 h 1185358"/>
              <a:gd name="connsiteX6" fmla="*/ 564444 w 917222"/>
              <a:gd name="connsiteY6" fmla="*/ 338666 h 1185358"/>
              <a:gd name="connsiteX7" fmla="*/ 493889 w 917222"/>
              <a:gd name="connsiteY7" fmla="*/ 409222 h 1185358"/>
              <a:gd name="connsiteX8" fmla="*/ 465667 w 917222"/>
              <a:gd name="connsiteY8" fmla="*/ 451555 h 1185358"/>
              <a:gd name="connsiteX9" fmla="*/ 381000 w 917222"/>
              <a:gd name="connsiteY9" fmla="*/ 522111 h 1185358"/>
              <a:gd name="connsiteX10" fmla="*/ 324556 w 917222"/>
              <a:gd name="connsiteY10" fmla="*/ 578555 h 1185358"/>
              <a:gd name="connsiteX11" fmla="*/ 268111 w 917222"/>
              <a:gd name="connsiteY11" fmla="*/ 691444 h 1185358"/>
              <a:gd name="connsiteX12" fmla="*/ 197556 w 917222"/>
              <a:gd name="connsiteY12" fmla="*/ 762000 h 1185358"/>
              <a:gd name="connsiteX13" fmla="*/ 155222 w 917222"/>
              <a:gd name="connsiteY13" fmla="*/ 846666 h 1185358"/>
              <a:gd name="connsiteX14" fmla="*/ 127000 w 917222"/>
              <a:gd name="connsiteY14" fmla="*/ 931333 h 1185358"/>
              <a:gd name="connsiteX15" fmla="*/ 84667 w 917222"/>
              <a:gd name="connsiteY15" fmla="*/ 1058333 h 1185358"/>
              <a:gd name="connsiteX16" fmla="*/ 70556 w 917222"/>
              <a:gd name="connsiteY16" fmla="*/ 1100666 h 1185358"/>
              <a:gd name="connsiteX17" fmla="*/ 0 w 917222"/>
              <a:gd name="connsiteY17" fmla="*/ 1185333 h 1185358"/>
              <a:gd name="connsiteX18" fmla="*/ 0 w 917222"/>
              <a:gd name="connsiteY18" fmla="*/ 1185333 h 1185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7222" h="1185358">
                <a:moveTo>
                  <a:pt x="917222" y="0"/>
                </a:moveTo>
                <a:lnTo>
                  <a:pt x="917222" y="0"/>
                </a:lnTo>
                <a:cubicBezTo>
                  <a:pt x="889000" y="32926"/>
                  <a:pt x="864968" y="69967"/>
                  <a:pt x="832556" y="98777"/>
                </a:cubicBezTo>
                <a:cubicBezTo>
                  <a:pt x="821439" y="108659"/>
                  <a:pt x="801963" y="103756"/>
                  <a:pt x="790222" y="112888"/>
                </a:cubicBezTo>
                <a:cubicBezTo>
                  <a:pt x="758717" y="137392"/>
                  <a:pt x="737486" y="173608"/>
                  <a:pt x="705556" y="197555"/>
                </a:cubicBezTo>
                <a:cubicBezTo>
                  <a:pt x="638468" y="247870"/>
                  <a:pt x="665741" y="223258"/>
                  <a:pt x="620889" y="268111"/>
                </a:cubicBezTo>
                <a:cubicBezTo>
                  <a:pt x="593417" y="350526"/>
                  <a:pt x="628273" y="274837"/>
                  <a:pt x="564444" y="338666"/>
                </a:cubicBezTo>
                <a:cubicBezTo>
                  <a:pt x="470367" y="432743"/>
                  <a:pt x="606780" y="333961"/>
                  <a:pt x="493889" y="409222"/>
                </a:cubicBezTo>
                <a:cubicBezTo>
                  <a:pt x="484482" y="423333"/>
                  <a:pt x="476524" y="438527"/>
                  <a:pt x="465667" y="451555"/>
                </a:cubicBezTo>
                <a:cubicBezTo>
                  <a:pt x="404506" y="524948"/>
                  <a:pt x="445746" y="466614"/>
                  <a:pt x="381000" y="522111"/>
                </a:cubicBezTo>
                <a:cubicBezTo>
                  <a:pt x="360798" y="539427"/>
                  <a:pt x="343371" y="559740"/>
                  <a:pt x="324556" y="578555"/>
                </a:cubicBezTo>
                <a:cubicBezTo>
                  <a:pt x="307965" y="644916"/>
                  <a:pt x="318170" y="635128"/>
                  <a:pt x="268111" y="691444"/>
                </a:cubicBezTo>
                <a:cubicBezTo>
                  <a:pt x="246014" y="716303"/>
                  <a:pt x="197556" y="762000"/>
                  <a:pt x="197556" y="762000"/>
                </a:cubicBezTo>
                <a:cubicBezTo>
                  <a:pt x="146081" y="916414"/>
                  <a:pt x="228180" y="682510"/>
                  <a:pt x="155222" y="846666"/>
                </a:cubicBezTo>
                <a:cubicBezTo>
                  <a:pt x="143140" y="873851"/>
                  <a:pt x="136407" y="903111"/>
                  <a:pt x="127000" y="931333"/>
                </a:cubicBezTo>
                <a:lnTo>
                  <a:pt x="84667" y="1058333"/>
                </a:lnTo>
                <a:cubicBezTo>
                  <a:pt x="79963" y="1072444"/>
                  <a:pt x="78807" y="1088290"/>
                  <a:pt x="70556" y="1100666"/>
                </a:cubicBezTo>
                <a:cubicBezTo>
                  <a:pt x="11502" y="1189247"/>
                  <a:pt x="48030" y="1185333"/>
                  <a:pt x="0" y="1185333"/>
                </a:cubicBezTo>
                <a:lnTo>
                  <a:pt x="0" y="1185333"/>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Freeform 7"/>
          <p:cNvSpPr/>
          <p:nvPr/>
        </p:nvSpPr>
        <p:spPr>
          <a:xfrm>
            <a:off x="6237111" y="3372556"/>
            <a:ext cx="1862667" cy="1157111"/>
          </a:xfrm>
          <a:custGeom>
            <a:avLst/>
            <a:gdLst>
              <a:gd name="connsiteX0" fmla="*/ 1862667 w 1862667"/>
              <a:gd name="connsiteY0" fmla="*/ 0 h 1157111"/>
              <a:gd name="connsiteX1" fmla="*/ 1862667 w 1862667"/>
              <a:gd name="connsiteY1" fmla="*/ 0 h 1157111"/>
              <a:gd name="connsiteX2" fmla="*/ 1735667 w 1862667"/>
              <a:gd name="connsiteY2" fmla="*/ 56444 h 1157111"/>
              <a:gd name="connsiteX3" fmla="*/ 1622778 w 1862667"/>
              <a:gd name="connsiteY3" fmla="*/ 98777 h 1157111"/>
              <a:gd name="connsiteX4" fmla="*/ 1580445 w 1862667"/>
              <a:gd name="connsiteY4" fmla="*/ 127000 h 1157111"/>
              <a:gd name="connsiteX5" fmla="*/ 1538111 w 1862667"/>
              <a:gd name="connsiteY5" fmla="*/ 169333 h 1157111"/>
              <a:gd name="connsiteX6" fmla="*/ 1453445 w 1862667"/>
              <a:gd name="connsiteY6" fmla="*/ 197555 h 1157111"/>
              <a:gd name="connsiteX7" fmla="*/ 1411111 w 1862667"/>
              <a:gd name="connsiteY7" fmla="*/ 225777 h 1157111"/>
              <a:gd name="connsiteX8" fmla="*/ 1312333 w 1862667"/>
              <a:gd name="connsiteY8" fmla="*/ 268111 h 1157111"/>
              <a:gd name="connsiteX9" fmla="*/ 1255889 w 1862667"/>
              <a:gd name="connsiteY9" fmla="*/ 310444 h 1157111"/>
              <a:gd name="connsiteX10" fmla="*/ 1171222 w 1862667"/>
              <a:gd name="connsiteY10" fmla="*/ 366888 h 1157111"/>
              <a:gd name="connsiteX11" fmla="*/ 1086556 w 1862667"/>
              <a:gd name="connsiteY11" fmla="*/ 423333 h 1157111"/>
              <a:gd name="connsiteX12" fmla="*/ 1044222 w 1862667"/>
              <a:gd name="connsiteY12" fmla="*/ 437444 h 1157111"/>
              <a:gd name="connsiteX13" fmla="*/ 903111 w 1862667"/>
              <a:gd name="connsiteY13" fmla="*/ 550333 h 1157111"/>
              <a:gd name="connsiteX14" fmla="*/ 846667 w 1862667"/>
              <a:gd name="connsiteY14" fmla="*/ 564444 h 1157111"/>
              <a:gd name="connsiteX15" fmla="*/ 733778 w 1862667"/>
              <a:gd name="connsiteY15" fmla="*/ 663222 h 1157111"/>
              <a:gd name="connsiteX16" fmla="*/ 691445 w 1862667"/>
              <a:gd name="connsiteY16" fmla="*/ 705555 h 1157111"/>
              <a:gd name="connsiteX17" fmla="*/ 564445 w 1862667"/>
              <a:gd name="connsiteY17" fmla="*/ 790222 h 1157111"/>
              <a:gd name="connsiteX18" fmla="*/ 536222 w 1862667"/>
              <a:gd name="connsiteY18" fmla="*/ 832555 h 1157111"/>
              <a:gd name="connsiteX19" fmla="*/ 493889 w 1862667"/>
              <a:gd name="connsiteY19" fmla="*/ 860777 h 1157111"/>
              <a:gd name="connsiteX20" fmla="*/ 465667 w 1862667"/>
              <a:gd name="connsiteY20" fmla="*/ 889000 h 1157111"/>
              <a:gd name="connsiteX21" fmla="*/ 324556 w 1862667"/>
              <a:gd name="connsiteY21" fmla="*/ 987777 h 1157111"/>
              <a:gd name="connsiteX22" fmla="*/ 282222 w 1862667"/>
              <a:gd name="connsiteY22" fmla="*/ 1016000 h 1157111"/>
              <a:gd name="connsiteX23" fmla="*/ 239889 w 1862667"/>
              <a:gd name="connsiteY23" fmla="*/ 1030111 h 1157111"/>
              <a:gd name="connsiteX24" fmla="*/ 197556 w 1862667"/>
              <a:gd name="connsiteY24" fmla="*/ 1058333 h 1157111"/>
              <a:gd name="connsiteX25" fmla="*/ 98778 w 1862667"/>
              <a:gd name="connsiteY25" fmla="*/ 1086555 h 1157111"/>
              <a:gd name="connsiteX26" fmla="*/ 28222 w 1862667"/>
              <a:gd name="connsiteY26" fmla="*/ 1128888 h 1157111"/>
              <a:gd name="connsiteX27" fmla="*/ 0 w 1862667"/>
              <a:gd name="connsiteY27" fmla="*/ 1157111 h 1157111"/>
              <a:gd name="connsiteX28" fmla="*/ 0 w 1862667"/>
              <a:gd name="connsiteY28" fmla="*/ 1157111 h 1157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862667" h="1157111">
                <a:moveTo>
                  <a:pt x="1862667" y="0"/>
                </a:moveTo>
                <a:lnTo>
                  <a:pt x="1862667" y="0"/>
                </a:lnTo>
                <a:cubicBezTo>
                  <a:pt x="1820334" y="18815"/>
                  <a:pt x="1778430" y="38626"/>
                  <a:pt x="1735667" y="56444"/>
                </a:cubicBezTo>
                <a:cubicBezTo>
                  <a:pt x="1662393" y="86974"/>
                  <a:pt x="1718910" y="50710"/>
                  <a:pt x="1622778" y="98777"/>
                </a:cubicBezTo>
                <a:cubicBezTo>
                  <a:pt x="1607609" y="106362"/>
                  <a:pt x="1593474" y="116143"/>
                  <a:pt x="1580445" y="127000"/>
                </a:cubicBezTo>
                <a:cubicBezTo>
                  <a:pt x="1565114" y="139776"/>
                  <a:pt x="1555556" y="159641"/>
                  <a:pt x="1538111" y="169333"/>
                </a:cubicBezTo>
                <a:cubicBezTo>
                  <a:pt x="1512106" y="183780"/>
                  <a:pt x="1478198" y="181054"/>
                  <a:pt x="1453445" y="197555"/>
                </a:cubicBezTo>
                <a:cubicBezTo>
                  <a:pt x="1439334" y="206962"/>
                  <a:pt x="1426280" y="218193"/>
                  <a:pt x="1411111" y="225777"/>
                </a:cubicBezTo>
                <a:cubicBezTo>
                  <a:pt x="1315091" y="273786"/>
                  <a:pt x="1429785" y="194703"/>
                  <a:pt x="1312333" y="268111"/>
                </a:cubicBezTo>
                <a:cubicBezTo>
                  <a:pt x="1292390" y="280576"/>
                  <a:pt x="1275156" y="296957"/>
                  <a:pt x="1255889" y="310444"/>
                </a:cubicBezTo>
                <a:cubicBezTo>
                  <a:pt x="1228101" y="329895"/>
                  <a:pt x="1199444" y="348073"/>
                  <a:pt x="1171222" y="366888"/>
                </a:cubicBezTo>
                <a:lnTo>
                  <a:pt x="1086556" y="423333"/>
                </a:lnTo>
                <a:lnTo>
                  <a:pt x="1044222" y="437444"/>
                </a:lnTo>
                <a:cubicBezTo>
                  <a:pt x="1010341" y="471325"/>
                  <a:pt x="950580" y="538466"/>
                  <a:pt x="903111" y="550333"/>
                </a:cubicBezTo>
                <a:lnTo>
                  <a:pt x="846667" y="564444"/>
                </a:lnTo>
                <a:cubicBezTo>
                  <a:pt x="707627" y="703481"/>
                  <a:pt x="869813" y="546619"/>
                  <a:pt x="733778" y="663222"/>
                </a:cubicBezTo>
                <a:cubicBezTo>
                  <a:pt x="718626" y="676209"/>
                  <a:pt x="707410" y="693581"/>
                  <a:pt x="691445" y="705555"/>
                </a:cubicBezTo>
                <a:cubicBezTo>
                  <a:pt x="637693" y="745869"/>
                  <a:pt x="611129" y="743538"/>
                  <a:pt x="564445" y="790222"/>
                </a:cubicBezTo>
                <a:cubicBezTo>
                  <a:pt x="552453" y="802214"/>
                  <a:pt x="548214" y="820563"/>
                  <a:pt x="536222" y="832555"/>
                </a:cubicBezTo>
                <a:cubicBezTo>
                  <a:pt x="524230" y="844547"/>
                  <a:pt x="507132" y="850182"/>
                  <a:pt x="493889" y="860777"/>
                </a:cubicBezTo>
                <a:cubicBezTo>
                  <a:pt x="483500" y="869088"/>
                  <a:pt x="475888" y="880483"/>
                  <a:pt x="465667" y="889000"/>
                </a:cubicBezTo>
                <a:cubicBezTo>
                  <a:pt x="423884" y="923820"/>
                  <a:pt x="368511" y="958473"/>
                  <a:pt x="324556" y="987777"/>
                </a:cubicBezTo>
                <a:cubicBezTo>
                  <a:pt x="310445" y="997185"/>
                  <a:pt x="298311" y="1010637"/>
                  <a:pt x="282222" y="1016000"/>
                </a:cubicBezTo>
                <a:cubicBezTo>
                  <a:pt x="268111" y="1020704"/>
                  <a:pt x="253193" y="1023459"/>
                  <a:pt x="239889" y="1030111"/>
                </a:cubicBezTo>
                <a:cubicBezTo>
                  <a:pt x="224720" y="1037695"/>
                  <a:pt x="212725" y="1050749"/>
                  <a:pt x="197556" y="1058333"/>
                </a:cubicBezTo>
                <a:cubicBezTo>
                  <a:pt x="177313" y="1068454"/>
                  <a:pt x="116861" y="1082034"/>
                  <a:pt x="98778" y="1086555"/>
                </a:cubicBezTo>
                <a:cubicBezTo>
                  <a:pt x="75259" y="1100666"/>
                  <a:pt x="50540" y="1112946"/>
                  <a:pt x="28222" y="1128888"/>
                </a:cubicBezTo>
                <a:cubicBezTo>
                  <a:pt x="17396" y="1136621"/>
                  <a:pt x="0" y="1157111"/>
                  <a:pt x="0" y="1157111"/>
                </a:cubicBezTo>
                <a:lnTo>
                  <a:pt x="0" y="1157111"/>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Freeform 9"/>
          <p:cNvSpPr/>
          <p:nvPr/>
        </p:nvSpPr>
        <p:spPr>
          <a:xfrm>
            <a:off x="6646333" y="3420580"/>
            <a:ext cx="1594556" cy="2181531"/>
          </a:xfrm>
          <a:custGeom>
            <a:avLst/>
            <a:gdLst>
              <a:gd name="connsiteX0" fmla="*/ 0 w 1594556"/>
              <a:gd name="connsiteY0" fmla="*/ 2181531 h 2181531"/>
              <a:gd name="connsiteX1" fmla="*/ 0 w 1594556"/>
              <a:gd name="connsiteY1" fmla="*/ 2181531 h 2181531"/>
              <a:gd name="connsiteX2" fmla="*/ 324556 w 1594556"/>
              <a:gd name="connsiteY2" fmla="*/ 2167420 h 2181531"/>
              <a:gd name="connsiteX3" fmla="*/ 366889 w 1594556"/>
              <a:gd name="connsiteY3" fmla="*/ 2153309 h 2181531"/>
              <a:gd name="connsiteX4" fmla="*/ 620889 w 1594556"/>
              <a:gd name="connsiteY4" fmla="*/ 2125087 h 2181531"/>
              <a:gd name="connsiteX5" fmla="*/ 747889 w 1594556"/>
              <a:gd name="connsiteY5" fmla="*/ 2096864 h 2181531"/>
              <a:gd name="connsiteX6" fmla="*/ 832556 w 1594556"/>
              <a:gd name="connsiteY6" fmla="*/ 2082753 h 2181531"/>
              <a:gd name="connsiteX7" fmla="*/ 973667 w 1594556"/>
              <a:gd name="connsiteY7" fmla="*/ 2054531 h 2181531"/>
              <a:gd name="connsiteX8" fmla="*/ 1058334 w 1594556"/>
              <a:gd name="connsiteY8" fmla="*/ 2040420 h 2181531"/>
              <a:gd name="connsiteX9" fmla="*/ 1157111 w 1594556"/>
              <a:gd name="connsiteY9" fmla="*/ 2026309 h 2181531"/>
              <a:gd name="connsiteX10" fmla="*/ 1227667 w 1594556"/>
              <a:gd name="connsiteY10" fmla="*/ 2012198 h 2181531"/>
              <a:gd name="connsiteX11" fmla="*/ 1467556 w 1594556"/>
              <a:gd name="connsiteY11" fmla="*/ 1983976 h 2181531"/>
              <a:gd name="connsiteX12" fmla="*/ 1509889 w 1594556"/>
              <a:gd name="connsiteY12" fmla="*/ 1955753 h 2181531"/>
              <a:gd name="connsiteX13" fmla="*/ 1594556 w 1594556"/>
              <a:gd name="connsiteY13" fmla="*/ 1814642 h 2181531"/>
              <a:gd name="connsiteX14" fmla="*/ 1580445 w 1594556"/>
              <a:gd name="connsiteY14" fmla="*/ 1574753 h 2181531"/>
              <a:gd name="connsiteX15" fmla="*/ 1566334 w 1594556"/>
              <a:gd name="connsiteY15" fmla="*/ 1532420 h 2181531"/>
              <a:gd name="connsiteX16" fmla="*/ 1538111 w 1594556"/>
              <a:gd name="connsiteY16" fmla="*/ 1461864 h 2181531"/>
              <a:gd name="connsiteX17" fmla="*/ 1509889 w 1594556"/>
              <a:gd name="connsiteY17" fmla="*/ 1419531 h 2181531"/>
              <a:gd name="connsiteX18" fmla="*/ 1453445 w 1594556"/>
              <a:gd name="connsiteY18" fmla="*/ 1292531 h 2181531"/>
              <a:gd name="connsiteX19" fmla="*/ 1411111 w 1594556"/>
              <a:gd name="connsiteY19" fmla="*/ 1236087 h 2181531"/>
              <a:gd name="connsiteX20" fmla="*/ 1354667 w 1594556"/>
              <a:gd name="connsiteY20" fmla="*/ 1123198 h 2181531"/>
              <a:gd name="connsiteX21" fmla="*/ 1340556 w 1594556"/>
              <a:gd name="connsiteY21" fmla="*/ 1080864 h 2181531"/>
              <a:gd name="connsiteX22" fmla="*/ 1312334 w 1594556"/>
              <a:gd name="connsiteY22" fmla="*/ 1038531 h 2181531"/>
              <a:gd name="connsiteX23" fmla="*/ 1298223 w 1594556"/>
              <a:gd name="connsiteY23" fmla="*/ 967976 h 2181531"/>
              <a:gd name="connsiteX24" fmla="*/ 1270000 w 1594556"/>
              <a:gd name="connsiteY24" fmla="*/ 911531 h 2181531"/>
              <a:gd name="connsiteX25" fmla="*/ 1199445 w 1594556"/>
              <a:gd name="connsiteY25" fmla="*/ 770420 h 2181531"/>
              <a:gd name="connsiteX26" fmla="*/ 1171223 w 1594556"/>
              <a:gd name="connsiteY26" fmla="*/ 713976 h 2181531"/>
              <a:gd name="connsiteX27" fmla="*/ 1143000 w 1594556"/>
              <a:gd name="connsiteY27" fmla="*/ 685753 h 2181531"/>
              <a:gd name="connsiteX28" fmla="*/ 1086556 w 1594556"/>
              <a:gd name="connsiteY28" fmla="*/ 601087 h 2181531"/>
              <a:gd name="connsiteX29" fmla="*/ 1044223 w 1594556"/>
              <a:gd name="connsiteY29" fmla="*/ 544642 h 2181531"/>
              <a:gd name="connsiteX30" fmla="*/ 1030111 w 1594556"/>
              <a:gd name="connsiteY30" fmla="*/ 502309 h 2181531"/>
              <a:gd name="connsiteX31" fmla="*/ 973667 w 1594556"/>
              <a:gd name="connsiteY31" fmla="*/ 389420 h 2181531"/>
              <a:gd name="connsiteX32" fmla="*/ 917223 w 1594556"/>
              <a:gd name="connsiteY32" fmla="*/ 276531 h 2181531"/>
              <a:gd name="connsiteX33" fmla="*/ 860778 w 1594556"/>
              <a:gd name="connsiteY33" fmla="*/ 191864 h 2181531"/>
              <a:gd name="connsiteX34" fmla="*/ 832556 w 1594556"/>
              <a:gd name="connsiteY34" fmla="*/ 149531 h 2181531"/>
              <a:gd name="connsiteX35" fmla="*/ 790223 w 1594556"/>
              <a:gd name="connsiteY35" fmla="*/ 135420 h 2181531"/>
              <a:gd name="connsiteX36" fmla="*/ 677334 w 1594556"/>
              <a:gd name="connsiteY36" fmla="*/ 50753 h 2181531"/>
              <a:gd name="connsiteX37" fmla="*/ 649111 w 1594556"/>
              <a:gd name="connsiteY37" fmla="*/ 22531 h 2181531"/>
              <a:gd name="connsiteX38" fmla="*/ 620889 w 1594556"/>
              <a:gd name="connsiteY38" fmla="*/ 163642 h 2181531"/>
              <a:gd name="connsiteX39" fmla="*/ 846667 w 1594556"/>
              <a:gd name="connsiteY39" fmla="*/ 22531 h 2181531"/>
              <a:gd name="connsiteX40" fmla="*/ 874889 w 1594556"/>
              <a:gd name="connsiteY40" fmla="*/ 22531 h 2181531"/>
              <a:gd name="connsiteX41" fmla="*/ 747889 w 1594556"/>
              <a:gd name="connsiteY41" fmla="*/ 64864 h 2181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594556" h="2181531">
                <a:moveTo>
                  <a:pt x="0" y="2181531"/>
                </a:moveTo>
                <a:lnTo>
                  <a:pt x="0" y="2181531"/>
                </a:lnTo>
                <a:cubicBezTo>
                  <a:pt x="108185" y="2176827"/>
                  <a:pt x="216587" y="2175725"/>
                  <a:pt x="324556" y="2167420"/>
                </a:cubicBezTo>
                <a:cubicBezTo>
                  <a:pt x="339386" y="2166279"/>
                  <a:pt x="352164" y="2155413"/>
                  <a:pt x="366889" y="2153309"/>
                </a:cubicBezTo>
                <a:cubicBezTo>
                  <a:pt x="731550" y="2101215"/>
                  <a:pt x="357805" y="2168934"/>
                  <a:pt x="620889" y="2125087"/>
                </a:cubicBezTo>
                <a:cubicBezTo>
                  <a:pt x="768784" y="2100438"/>
                  <a:pt x="621017" y="2122239"/>
                  <a:pt x="747889" y="2096864"/>
                </a:cubicBezTo>
                <a:cubicBezTo>
                  <a:pt x="775945" y="2091253"/>
                  <a:pt x="804334" y="2087457"/>
                  <a:pt x="832556" y="2082753"/>
                </a:cubicBezTo>
                <a:cubicBezTo>
                  <a:pt x="909550" y="2057088"/>
                  <a:pt x="853215" y="2073062"/>
                  <a:pt x="973667" y="2054531"/>
                </a:cubicBezTo>
                <a:cubicBezTo>
                  <a:pt x="1001946" y="2050180"/>
                  <a:pt x="1030055" y="2044771"/>
                  <a:pt x="1058334" y="2040420"/>
                </a:cubicBezTo>
                <a:cubicBezTo>
                  <a:pt x="1091207" y="2035363"/>
                  <a:pt x="1124304" y="2031777"/>
                  <a:pt x="1157111" y="2026309"/>
                </a:cubicBezTo>
                <a:cubicBezTo>
                  <a:pt x="1180769" y="2022366"/>
                  <a:pt x="1203961" y="2015845"/>
                  <a:pt x="1227667" y="2012198"/>
                </a:cubicBezTo>
                <a:cubicBezTo>
                  <a:pt x="1278092" y="2004440"/>
                  <a:pt x="1420495" y="1989205"/>
                  <a:pt x="1467556" y="1983976"/>
                </a:cubicBezTo>
                <a:cubicBezTo>
                  <a:pt x="1481667" y="1974568"/>
                  <a:pt x="1498721" y="1968516"/>
                  <a:pt x="1509889" y="1955753"/>
                </a:cubicBezTo>
                <a:cubicBezTo>
                  <a:pt x="1549625" y="1910340"/>
                  <a:pt x="1568764" y="1866226"/>
                  <a:pt x="1594556" y="1814642"/>
                </a:cubicBezTo>
                <a:cubicBezTo>
                  <a:pt x="1589852" y="1734679"/>
                  <a:pt x="1588415" y="1654457"/>
                  <a:pt x="1580445" y="1574753"/>
                </a:cubicBezTo>
                <a:cubicBezTo>
                  <a:pt x="1578965" y="1559953"/>
                  <a:pt x="1571557" y="1546347"/>
                  <a:pt x="1566334" y="1532420"/>
                </a:cubicBezTo>
                <a:cubicBezTo>
                  <a:pt x="1557440" y="1508702"/>
                  <a:pt x="1549439" y="1484520"/>
                  <a:pt x="1538111" y="1461864"/>
                </a:cubicBezTo>
                <a:cubicBezTo>
                  <a:pt x="1530527" y="1446695"/>
                  <a:pt x="1517473" y="1434700"/>
                  <a:pt x="1509889" y="1419531"/>
                </a:cubicBezTo>
                <a:cubicBezTo>
                  <a:pt x="1436628" y="1273008"/>
                  <a:pt x="1606741" y="1548024"/>
                  <a:pt x="1453445" y="1292531"/>
                </a:cubicBezTo>
                <a:cubicBezTo>
                  <a:pt x="1441345" y="1272364"/>
                  <a:pt x="1422533" y="1256646"/>
                  <a:pt x="1411111" y="1236087"/>
                </a:cubicBezTo>
                <a:cubicBezTo>
                  <a:pt x="1296034" y="1028950"/>
                  <a:pt x="1450874" y="1267509"/>
                  <a:pt x="1354667" y="1123198"/>
                </a:cubicBezTo>
                <a:cubicBezTo>
                  <a:pt x="1349963" y="1109087"/>
                  <a:pt x="1347208" y="1094168"/>
                  <a:pt x="1340556" y="1080864"/>
                </a:cubicBezTo>
                <a:cubicBezTo>
                  <a:pt x="1332972" y="1065695"/>
                  <a:pt x="1318289" y="1054410"/>
                  <a:pt x="1312334" y="1038531"/>
                </a:cubicBezTo>
                <a:cubicBezTo>
                  <a:pt x="1303913" y="1016074"/>
                  <a:pt x="1305808" y="990729"/>
                  <a:pt x="1298223" y="967976"/>
                </a:cubicBezTo>
                <a:cubicBezTo>
                  <a:pt x="1291571" y="948020"/>
                  <a:pt x="1278544" y="930754"/>
                  <a:pt x="1270000" y="911531"/>
                </a:cubicBezTo>
                <a:cubicBezTo>
                  <a:pt x="1195100" y="743008"/>
                  <a:pt x="1294323" y="941202"/>
                  <a:pt x="1199445" y="770420"/>
                </a:cubicBezTo>
                <a:cubicBezTo>
                  <a:pt x="1189229" y="752032"/>
                  <a:pt x="1182891" y="731479"/>
                  <a:pt x="1171223" y="713976"/>
                </a:cubicBezTo>
                <a:cubicBezTo>
                  <a:pt x="1163843" y="702906"/>
                  <a:pt x="1150983" y="696397"/>
                  <a:pt x="1143000" y="685753"/>
                </a:cubicBezTo>
                <a:cubicBezTo>
                  <a:pt x="1122649" y="658618"/>
                  <a:pt x="1106007" y="628874"/>
                  <a:pt x="1086556" y="601087"/>
                </a:cubicBezTo>
                <a:cubicBezTo>
                  <a:pt x="1073069" y="581820"/>
                  <a:pt x="1058334" y="563457"/>
                  <a:pt x="1044223" y="544642"/>
                </a:cubicBezTo>
                <a:cubicBezTo>
                  <a:pt x="1039519" y="530531"/>
                  <a:pt x="1036266" y="515850"/>
                  <a:pt x="1030111" y="502309"/>
                </a:cubicBezTo>
                <a:cubicBezTo>
                  <a:pt x="1012702" y="464009"/>
                  <a:pt x="983871" y="430235"/>
                  <a:pt x="973667" y="389420"/>
                </a:cubicBezTo>
                <a:cubicBezTo>
                  <a:pt x="952204" y="303568"/>
                  <a:pt x="973191" y="356485"/>
                  <a:pt x="917223" y="276531"/>
                </a:cubicBezTo>
                <a:cubicBezTo>
                  <a:pt x="897772" y="248743"/>
                  <a:pt x="879593" y="220086"/>
                  <a:pt x="860778" y="191864"/>
                </a:cubicBezTo>
                <a:cubicBezTo>
                  <a:pt x="851371" y="177753"/>
                  <a:pt x="848645" y="154894"/>
                  <a:pt x="832556" y="149531"/>
                </a:cubicBezTo>
                <a:lnTo>
                  <a:pt x="790223" y="135420"/>
                </a:lnTo>
                <a:cubicBezTo>
                  <a:pt x="709149" y="54346"/>
                  <a:pt x="751221" y="75382"/>
                  <a:pt x="677334" y="50753"/>
                </a:cubicBezTo>
                <a:cubicBezTo>
                  <a:pt x="667926" y="41346"/>
                  <a:pt x="660519" y="29376"/>
                  <a:pt x="649111" y="22531"/>
                </a:cubicBezTo>
                <a:cubicBezTo>
                  <a:pt x="555141" y="-33850"/>
                  <a:pt x="613637" y="83866"/>
                  <a:pt x="620889" y="163642"/>
                </a:cubicBezTo>
                <a:cubicBezTo>
                  <a:pt x="641539" y="-63512"/>
                  <a:pt x="582974" y="7020"/>
                  <a:pt x="846667" y="22531"/>
                </a:cubicBezTo>
                <a:cubicBezTo>
                  <a:pt x="856058" y="23083"/>
                  <a:pt x="865482" y="22531"/>
                  <a:pt x="874889" y="22531"/>
                </a:cubicBezTo>
                <a:lnTo>
                  <a:pt x="747889" y="64864"/>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Freeform 10"/>
          <p:cNvSpPr/>
          <p:nvPr/>
        </p:nvSpPr>
        <p:spPr>
          <a:xfrm>
            <a:off x="6674556" y="3443111"/>
            <a:ext cx="1905000" cy="2144889"/>
          </a:xfrm>
          <a:custGeom>
            <a:avLst/>
            <a:gdLst>
              <a:gd name="connsiteX0" fmla="*/ 0 w 1905000"/>
              <a:gd name="connsiteY0" fmla="*/ 2144889 h 2144889"/>
              <a:gd name="connsiteX1" fmla="*/ 0 w 1905000"/>
              <a:gd name="connsiteY1" fmla="*/ 2144889 h 2144889"/>
              <a:gd name="connsiteX2" fmla="*/ 663222 w 1905000"/>
              <a:gd name="connsiteY2" fmla="*/ 2130778 h 2144889"/>
              <a:gd name="connsiteX3" fmla="*/ 804333 w 1905000"/>
              <a:gd name="connsiteY3" fmla="*/ 2102556 h 2144889"/>
              <a:gd name="connsiteX4" fmla="*/ 889000 w 1905000"/>
              <a:gd name="connsiteY4" fmla="*/ 2088445 h 2144889"/>
              <a:gd name="connsiteX5" fmla="*/ 945444 w 1905000"/>
              <a:gd name="connsiteY5" fmla="*/ 2074333 h 2144889"/>
              <a:gd name="connsiteX6" fmla="*/ 1016000 w 1905000"/>
              <a:gd name="connsiteY6" fmla="*/ 2060222 h 2144889"/>
              <a:gd name="connsiteX7" fmla="*/ 1072444 w 1905000"/>
              <a:gd name="connsiteY7" fmla="*/ 2046111 h 2144889"/>
              <a:gd name="connsiteX8" fmla="*/ 1255888 w 1905000"/>
              <a:gd name="connsiteY8" fmla="*/ 2017889 h 2144889"/>
              <a:gd name="connsiteX9" fmla="*/ 1368777 w 1905000"/>
              <a:gd name="connsiteY9" fmla="*/ 1989667 h 2144889"/>
              <a:gd name="connsiteX10" fmla="*/ 1495777 w 1905000"/>
              <a:gd name="connsiteY10" fmla="*/ 1961445 h 2144889"/>
              <a:gd name="connsiteX11" fmla="*/ 1524000 w 1905000"/>
              <a:gd name="connsiteY11" fmla="*/ 1933222 h 2144889"/>
              <a:gd name="connsiteX12" fmla="*/ 1636888 w 1905000"/>
              <a:gd name="connsiteY12" fmla="*/ 1905000 h 2144889"/>
              <a:gd name="connsiteX13" fmla="*/ 1735666 w 1905000"/>
              <a:gd name="connsiteY13" fmla="*/ 1848556 h 2144889"/>
              <a:gd name="connsiteX14" fmla="*/ 1778000 w 1905000"/>
              <a:gd name="connsiteY14" fmla="*/ 1834445 h 2144889"/>
              <a:gd name="connsiteX15" fmla="*/ 1848555 w 1905000"/>
              <a:gd name="connsiteY15" fmla="*/ 1749778 h 2144889"/>
              <a:gd name="connsiteX16" fmla="*/ 1905000 w 1905000"/>
              <a:gd name="connsiteY16" fmla="*/ 1665111 h 2144889"/>
              <a:gd name="connsiteX17" fmla="*/ 1890888 w 1905000"/>
              <a:gd name="connsiteY17" fmla="*/ 1241778 h 2144889"/>
              <a:gd name="connsiteX18" fmla="*/ 1862666 w 1905000"/>
              <a:gd name="connsiteY18" fmla="*/ 987778 h 2144889"/>
              <a:gd name="connsiteX19" fmla="*/ 1848555 w 1905000"/>
              <a:gd name="connsiteY19" fmla="*/ 832556 h 2144889"/>
              <a:gd name="connsiteX20" fmla="*/ 1834444 w 1905000"/>
              <a:gd name="connsiteY20" fmla="*/ 776111 h 2144889"/>
              <a:gd name="connsiteX21" fmla="*/ 1806222 w 1905000"/>
              <a:gd name="connsiteY21" fmla="*/ 635000 h 2144889"/>
              <a:gd name="connsiteX22" fmla="*/ 1778000 w 1905000"/>
              <a:gd name="connsiteY22" fmla="*/ 564445 h 2144889"/>
              <a:gd name="connsiteX23" fmla="*/ 1763888 w 1905000"/>
              <a:gd name="connsiteY23" fmla="*/ 508000 h 2144889"/>
              <a:gd name="connsiteX24" fmla="*/ 1735666 w 1905000"/>
              <a:gd name="connsiteY24" fmla="*/ 423333 h 2144889"/>
              <a:gd name="connsiteX25" fmla="*/ 1707444 w 1905000"/>
              <a:gd name="connsiteY25" fmla="*/ 324556 h 2144889"/>
              <a:gd name="connsiteX26" fmla="*/ 1693333 w 1905000"/>
              <a:gd name="connsiteY26" fmla="*/ 268111 h 2144889"/>
              <a:gd name="connsiteX27" fmla="*/ 1679222 w 1905000"/>
              <a:gd name="connsiteY27" fmla="*/ 141111 h 2144889"/>
              <a:gd name="connsiteX28" fmla="*/ 1651000 w 1905000"/>
              <a:gd name="connsiteY28" fmla="*/ 56445 h 2144889"/>
              <a:gd name="connsiteX29" fmla="*/ 1608666 w 1905000"/>
              <a:gd name="connsiteY29" fmla="*/ 42333 h 2144889"/>
              <a:gd name="connsiteX30" fmla="*/ 1594555 w 1905000"/>
              <a:gd name="connsiteY30" fmla="*/ 84667 h 2144889"/>
              <a:gd name="connsiteX31" fmla="*/ 1566333 w 1905000"/>
              <a:gd name="connsiteY31" fmla="*/ 127000 h 2144889"/>
              <a:gd name="connsiteX32" fmla="*/ 1636888 w 1905000"/>
              <a:gd name="connsiteY32" fmla="*/ 14111 h 2144889"/>
              <a:gd name="connsiteX33" fmla="*/ 1679222 w 1905000"/>
              <a:gd name="connsiteY33" fmla="*/ 0 h 2144889"/>
              <a:gd name="connsiteX34" fmla="*/ 1707444 w 1905000"/>
              <a:gd name="connsiteY34" fmla="*/ 42333 h 2144889"/>
              <a:gd name="connsiteX35" fmla="*/ 1721555 w 1905000"/>
              <a:gd name="connsiteY35" fmla="*/ 84667 h 2144889"/>
              <a:gd name="connsiteX36" fmla="*/ 1763888 w 1905000"/>
              <a:gd name="connsiteY36" fmla="*/ 141111 h 2144889"/>
              <a:gd name="connsiteX37" fmla="*/ 1763888 w 1905000"/>
              <a:gd name="connsiteY37" fmla="*/ 141111 h 2144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905000" h="2144889">
                <a:moveTo>
                  <a:pt x="0" y="2144889"/>
                </a:moveTo>
                <a:lnTo>
                  <a:pt x="0" y="2144889"/>
                </a:lnTo>
                <a:cubicBezTo>
                  <a:pt x="221074" y="2140185"/>
                  <a:pt x="442404" y="2142400"/>
                  <a:pt x="663222" y="2130778"/>
                </a:cubicBezTo>
                <a:cubicBezTo>
                  <a:pt x="711124" y="2128257"/>
                  <a:pt x="757017" y="2110442"/>
                  <a:pt x="804333" y="2102556"/>
                </a:cubicBezTo>
                <a:cubicBezTo>
                  <a:pt x="832555" y="2097852"/>
                  <a:pt x="860944" y="2094056"/>
                  <a:pt x="889000" y="2088445"/>
                </a:cubicBezTo>
                <a:cubicBezTo>
                  <a:pt x="908017" y="2084641"/>
                  <a:pt x="926512" y="2078540"/>
                  <a:pt x="945444" y="2074333"/>
                </a:cubicBezTo>
                <a:cubicBezTo>
                  <a:pt x="968857" y="2069130"/>
                  <a:pt x="992587" y="2065425"/>
                  <a:pt x="1016000" y="2060222"/>
                </a:cubicBezTo>
                <a:cubicBezTo>
                  <a:pt x="1034932" y="2056015"/>
                  <a:pt x="1053512" y="2050318"/>
                  <a:pt x="1072444" y="2046111"/>
                </a:cubicBezTo>
                <a:cubicBezTo>
                  <a:pt x="1266837" y="2002913"/>
                  <a:pt x="982194" y="2069206"/>
                  <a:pt x="1255888" y="2017889"/>
                </a:cubicBezTo>
                <a:cubicBezTo>
                  <a:pt x="1294011" y="2010741"/>
                  <a:pt x="1330742" y="1997274"/>
                  <a:pt x="1368777" y="1989667"/>
                </a:cubicBezTo>
                <a:cubicBezTo>
                  <a:pt x="1458350" y="1971753"/>
                  <a:pt x="1416065" y="1981373"/>
                  <a:pt x="1495777" y="1961445"/>
                </a:cubicBezTo>
                <a:cubicBezTo>
                  <a:pt x="1505185" y="1952037"/>
                  <a:pt x="1511647" y="1938163"/>
                  <a:pt x="1524000" y="1933222"/>
                </a:cubicBezTo>
                <a:cubicBezTo>
                  <a:pt x="1560013" y="1918817"/>
                  <a:pt x="1636888" y="1905000"/>
                  <a:pt x="1636888" y="1905000"/>
                </a:cubicBezTo>
                <a:cubicBezTo>
                  <a:pt x="1679402" y="1876658"/>
                  <a:pt x="1685539" y="1870039"/>
                  <a:pt x="1735666" y="1848556"/>
                </a:cubicBezTo>
                <a:cubicBezTo>
                  <a:pt x="1749338" y="1842697"/>
                  <a:pt x="1763889" y="1839149"/>
                  <a:pt x="1778000" y="1834445"/>
                </a:cubicBezTo>
                <a:cubicBezTo>
                  <a:pt x="1878838" y="1683185"/>
                  <a:pt x="1721810" y="1912736"/>
                  <a:pt x="1848555" y="1749778"/>
                </a:cubicBezTo>
                <a:cubicBezTo>
                  <a:pt x="1869379" y="1723004"/>
                  <a:pt x="1905000" y="1665111"/>
                  <a:pt x="1905000" y="1665111"/>
                </a:cubicBezTo>
                <a:cubicBezTo>
                  <a:pt x="1900296" y="1524000"/>
                  <a:pt x="1899695" y="1382692"/>
                  <a:pt x="1890888" y="1241778"/>
                </a:cubicBezTo>
                <a:cubicBezTo>
                  <a:pt x="1885574" y="1156756"/>
                  <a:pt x="1871432" y="1072514"/>
                  <a:pt x="1862666" y="987778"/>
                </a:cubicBezTo>
                <a:cubicBezTo>
                  <a:pt x="1857320" y="936100"/>
                  <a:pt x="1855421" y="884054"/>
                  <a:pt x="1848555" y="832556"/>
                </a:cubicBezTo>
                <a:cubicBezTo>
                  <a:pt x="1845992" y="813332"/>
                  <a:pt x="1838508" y="795075"/>
                  <a:pt x="1834444" y="776111"/>
                </a:cubicBezTo>
                <a:cubicBezTo>
                  <a:pt x="1824393" y="729207"/>
                  <a:pt x="1824037" y="679538"/>
                  <a:pt x="1806222" y="635000"/>
                </a:cubicBezTo>
                <a:cubicBezTo>
                  <a:pt x="1796815" y="611482"/>
                  <a:pt x="1786010" y="588475"/>
                  <a:pt x="1778000" y="564445"/>
                </a:cubicBezTo>
                <a:cubicBezTo>
                  <a:pt x="1771867" y="546046"/>
                  <a:pt x="1769461" y="526576"/>
                  <a:pt x="1763888" y="508000"/>
                </a:cubicBezTo>
                <a:cubicBezTo>
                  <a:pt x="1755340" y="479506"/>
                  <a:pt x="1742881" y="452194"/>
                  <a:pt x="1735666" y="423333"/>
                </a:cubicBezTo>
                <a:cubicBezTo>
                  <a:pt x="1691549" y="246865"/>
                  <a:pt x="1747935" y="466274"/>
                  <a:pt x="1707444" y="324556"/>
                </a:cubicBezTo>
                <a:cubicBezTo>
                  <a:pt x="1702116" y="305908"/>
                  <a:pt x="1698037" y="286926"/>
                  <a:pt x="1693333" y="268111"/>
                </a:cubicBezTo>
                <a:cubicBezTo>
                  <a:pt x="1688629" y="225778"/>
                  <a:pt x="1687575" y="182878"/>
                  <a:pt x="1679222" y="141111"/>
                </a:cubicBezTo>
                <a:cubicBezTo>
                  <a:pt x="1673388" y="111940"/>
                  <a:pt x="1679222" y="65853"/>
                  <a:pt x="1651000" y="56445"/>
                </a:cubicBezTo>
                <a:lnTo>
                  <a:pt x="1608666" y="42333"/>
                </a:lnTo>
                <a:cubicBezTo>
                  <a:pt x="1603962" y="56444"/>
                  <a:pt x="1601207" y="71363"/>
                  <a:pt x="1594555" y="84667"/>
                </a:cubicBezTo>
                <a:cubicBezTo>
                  <a:pt x="1586971" y="99836"/>
                  <a:pt x="1566333" y="143959"/>
                  <a:pt x="1566333" y="127000"/>
                </a:cubicBezTo>
                <a:cubicBezTo>
                  <a:pt x="1566333" y="62650"/>
                  <a:pt x="1588949" y="38080"/>
                  <a:pt x="1636888" y="14111"/>
                </a:cubicBezTo>
                <a:cubicBezTo>
                  <a:pt x="1650192" y="7459"/>
                  <a:pt x="1665111" y="4704"/>
                  <a:pt x="1679222" y="0"/>
                </a:cubicBezTo>
                <a:cubicBezTo>
                  <a:pt x="1688629" y="14111"/>
                  <a:pt x="1699860" y="27164"/>
                  <a:pt x="1707444" y="42333"/>
                </a:cubicBezTo>
                <a:cubicBezTo>
                  <a:pt x="1714096" y="55637"/>
                  <a:pt x="1711037" y="74149"/>
                  <a:pt x="1721555" y="84667"/>
                </a:cubicBezTo>
                <a:cubicBezTo>
                  <a:pt x="1777275" y="140388"/>
                  <a:pt x="1763888" y="48662"/>
                  <a:pt x="1763888" y="141111"/>
                </a:cubicBezTo>
                <a:lnTo>
                  <a:pt x="1763888" y="141111"/>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Freeform 11"/>
          <p:cNvSpPr/>
          <p:nvPr/>
        </p:nvSpPr>
        <p:spPr>
          <a:xfrm>
            <a:off x="7168444" y="2596444"/>
            <a:ext cx="14113" cy="169334"/>
          </a:xfrm>
          <a:custGeom>
            <a:avLst/>
            <a:gdLst>
              <a:gd name="connsiteX0" fmla="*/ 0 w 14113"/>
              <a:gd name="connsiteY0" fmla="*/ 169334 h 169334"/>
              <a:gd name="connsiteX1" fmla="*/ 0 w 14113"/>
              <a:gd name="connsiteY1" fmla="*/ 169334 h 169334"/>
              <a:gd name="connsiteX2" fmla="*/ 14112 w 14113"/>
              <a:gd name="connsiteY2" fmla="*/ 0 h 169334"/>
              <a:gd name="connsiteX3" fmla="*/ 0 w 14113"/>
              <a:gd name="connsiteY3" fmla="*/ 169334 h 169334"/>
            </a:gdLst>
            <a:ahLst/>
            <a:cxnLst>
              <a:cxn ang="0">
                <a:pos x="connsiteX0" y="connsiteY0"/>
              </a:cxn>
              <a:cxn ang="0">
                <a:pos x="connsiteX1" y="connsiteY1"/>
              </a:cxn>
              <a:cxn ang="0">
                <a:pos x="connsiteX2" y="connsiteY2"/>
              </a:cxn>
              <a:cxn ang="0">
                <a:pos x="connsiteX3" y="connsiteY3"/>
              </a:cxn>
            </a:cxnLst>
            <a:rect l="l" t="t" r="r" b="b"/>
            <a:pathLst>
              <a:path w="14113" h="169334">
                <a:moveTo>
                  <a:pt x="0" y="169334"/>
                </a:moveTo>
                <a:lnTo>
                  <a:pt x="0" y="169334"/>
                </a:lnTo>
                <a:cubicBezTo>
                  <a:pt x="14538" y="9427"/>
                  <a:pt x="14112" y="66066"/>
                  <a:pt x="14112" y="0"/>
                </a:cubicBezTo>
                <a:lnTo>
                  <a:pt x="0" y="169334"/>
                </a:lnTo>
                <a:close/>
              </a:path>
            </a:pathLst>
          </a:cu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Freeform 12"/>
          <p:cNvSpPr/>
          <p:nvPr/>
        </p:nvSpPr>
        <p:spPr>
          <a:xfrm>
            <a:off x="6956778" y="2779889"/>
            <a:ext cx="225777" cy="28222"/>
          </a:xfrm>
          <a:custGeom>
            <a:avLst/>
            <a:gdLst>
              <a:gd name="connsiteX0" fmla="*/ 225777 w 225777"/>
              <a:gd name="connsiteY0" fmla="*/ 28222 h 28222"/>
              <a:gd name="connsiteX1" fmla="*/ 225777 w 225777"/>
              <a:gd name="connsiteY1" fmla="*/ 28222 h 28222"/>
              <a:gd name="connsiteX2" fmla="*/ 56444 w 225777"/>
              <a:gd name="connsiteY2" fmla="*/ 14111 h 28222"/>
              <a:gd name="connsiteX3" fmla="*/ 0 w 225777"/>
              <a:gd name="connsiteY3" fmla="*/ 0 h 28222"/>
              <a:gd name="connsiteX4" fmla="*/ 0 w 225777"/>
              <a:gd name="connsiteY4" fmla="*/ 0 h 28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7" h="28222">
                <a:moveTo>
                  <a:pt x="225777" y="28222"/>
                </a:moveTo>
                <a:lnTo>
                  <a:pt x="225777" y="28222"/>
                </a:lnTo>
                <a:cubicBezTo>
                  <a:pt x="169333" y="23518"/>
                  <a:pt x="112647" y="21136"/>
                  <a:pt x="56444" y="14111"/>
                </a:cubicBezTo>
                <a:cubicBezTo>
                  <a:pt x="37200" y="11706"/>
                  <a:pt x="0" y="0"/>
                  <a:pt x="0" y="0"/>
                </a:cubicBezTo>
                <a:lnTo>
                  <a:pt x="0" y="0"/>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5" name="Straight Connector 14"/>
          <p:cNvCxnSpPr>
            <a:stCxn id="5" idx="37"/>
          </p:cNvCxnSpPr>
          <p:nvPr/>
        </p:nvCxnSpPr>
        <p:spPr>
          <a:xfrm flipV="1">
            <a:off x="7803444" y="2596444"/>
            <a:ext cx="0" cy="141112"/>
          </a:xfrm>
          <a:prstGeom prst="line">
            <a:avLst/>
          </a:prstGeom>
        </p:spPr>
        <p:style>
          <a:lnRef idx="2">
            <a:schemeClr val="accent1"/>
          </a:lnRef>
          <a:fillRef idx="0">
            <a:schemeClr val="accent1"/>
          </a:fillRef>
          <a:effectRef idx="1">
            <a:schemeClr val="accent1"/>
          </a:effectRef>
          <a:fontRef idx="minor">
            <a:schemeClr val="tx1"/>
          </a:fontRef>
        </p:style>
      </p:cxnSp>
      <p:sp>
        <p:nvSpPr>
          <p:cNvPr id="16" name="Freeform 15"/>
          <p:cNvSpPr/>
          <p:nvPr/>
        </p:nvSpPr>
        <p:spPr>
          <a:xfrm>
            <a:off x="7620000" y="2737556"/>
            <a:ext cx="155222" cy="0"/>
          </a:xfrm>
          <a:custGeom>
            <a:avLst/>
            <a:gdLst>
              <a:gd name="connsiteX0" fmla="*/ 155222 w 155222"/>
              <a:gd name="connsiteY0" fmla="*/ 0 h 0"/>
              <a:gd name="connsiteX1" fmla="*/ 155222 w 155222"/>
              <a:gd name="connsiteY1" fmla="*/ 0 h 0"/>
              <a:gd name="connsiteX2" fmla="*/ 0 w 155222"/>
              <a:gd name="connsiteY2" fmla="*/ 0 h 0"/>
              <a:gd name="connsiteX3" fmla="*/ 155222 w 155222"/>
              <a:gd name="connsiteY3" fmla="*/ 0 h 0"/>
            </a:gdLst>
            <a:ahLst/>
            <a:cxnLst>
              <a:cxn ang="0">
                <a:pos x="connsiteX0" y="connsiteY0"/>
              </a:cxn>
              <a:cxn ang="0">
                <a:pos x="connsiteX1" y="connsiteY1"/>
              </a:cxn>
              <a:cxn ang="0">
                <a:pos x="connsiteX2" y="connsiteY2"/>
              </a:cxn>
              <a:cxn ang="0">
                <a:pos x="connsiteX3" y="connsiteY3"/>
              </a:cxn>
            </a:cxnLst>
            <a:rect l="l" t="t" r="r" b="b"/>
            <a:pathLst>
              <a:path w="155222">
                <a:moveTo>
                  <a:pt x="155222" y="0"/>
                </a:moveTo>
                <a:lnTo>
                  <a:pt x="155222" y="0"/>
                </a:lnTo>
                <a:lnTo>
                  <a:pt x="0" y="0"/>
                </a:lnTo>
                <a:lnTo>
                  <a:pt x="155222" y="0"/>
                </a:lnTo>
                <a:close/>
              </a:path>
            </a:pathLst>
          </a:cu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a:stCxn id="7" idx="17"/>
          </p:cNvCxnSpPr>
          <p:nvPr/>
        </p:nvCxnSpPr>
        <p:spPr>
          <a:xfrm flipV="1">
            <a:off x="6096000" y="4416778"/>
            <a:ext cx="0" cy="141111"/>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a:stCxn id="7" idx="17"/>
            <a:endCxn id="8" idx="27"/>
          </p:cNvCxnSpPr>
          <p:nvPr/>
        </p:nvCxnSpPr>
        <p:spPr>
          <a:xfrm flipV="1">
            <a:off x="6096000" y="4529667"/>
            <a:ext cx="141111" cy="28222"/>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6237111" y="4557914"/>
            <a:ext cx="0" cy="0"/>
          </a:xfrm>
          <a:prstGeom prst="line">
            <a:avLst/>
          </a:prstGeom>
        </p:spPr>
        <p:style>
          <a:lnRef idx="2">
            <a:schemeClr val="accent1"/>
          </a:lnRef>
          <a:fillRef idx="0">
            <a:schemeClr val="accent1"/>
          </a:fillRef>
          <a:effectRef idx="1">
            <a:schemeClr val="accent1"/>
          </a:effectRef>
          <a:fontRef idx="minor">
            <a:schemeClr val="tx1"/>
          </a:fontRef>
        </p:style>
      </p:cxnSp>
      <p:sp>
        <p:nvSpPr>
          <p:cNvPr id="23" name="Freeform 22"/>
          <p:cNvSpPr/>
          <p:nvPr/>
        </p:nvSpPr>
        <p:spPr>
          <a:xfrm>
            <a:off x="1270000" y="3245556"/>
            <a:ext cx="4318000" cy="1538111"/>
          </a:xfrm>
          <a:custGeom>
            <a:avLst/>
            <a:gdLst>
              <a:gd name="connsiteX0" fmla="*/ 4289778 w 4318000"/>
              <a:gd name="connsiteY0" fmla="*/ 0 h 1538111"/>
              <a:gd name="connsiteX1" fmla="*/ 4289778 w 4318000"/>
              <a:gd name="connsiteY1" fmla="*/ 0 h 1538111"/>
              <a:gd name="connsiteX2" fmla="*/ 4303889 w 4318000"/>
              <a:gd name="connsiteY2" fmla="*/ 268111 h 1538111"/>
              <a:gd name="connsiteX3" fmla="*/ 4318000 w 4318000"/>
              <a:gd name="connsiteY3" fmla="*/ 395111 h 1538111"/>
              <a:gd name="connsiteX4" fmla="*/ 4303889 w 4318000"/>
              <a:gd name="connsiteY4" fmla="*/ 776111 h 1538111"/>
              <a:gd name="connsiteX5" fmla="*/ 4289778 w 4318000"/>
              <a:gd name="connsiteY5" fmla="*/ 846666 h 1538111"/>
              <a:gd name="connsiteX6" fmla="*/ 4247444 w 4318000"/>
              <a:gd name="connsiteY6" fmla="*/ 889000 h 1538111"/>
              <a:gd name="connsiteX7" fmla="*/ 4134556 w 4318000"/>
              <a:gd name="connsiteY7" fmla="*/ 1001888 h 1538111"/>
              <a:gd name="connsiteX8" fmla="*/ 4007556 w 4318000"/>
              <a:gd name="connsiteY8" fmla="*/ 1114777 h 1538111"/>
              <a:gd name="connsiteX9" fmla="*/ 3937000 w 4318000"/>
              <a:gd name="connsiteY9" fmla="*/ 1143000 h 1538111"/>
              <a:gd name="connsiteX10" fmla="*/ 3824111 w 4318000"/>
              <a:gd name="connsiteY10" fmla="*/ 1199444 h 1538111"/>
              <a:gd name="connsiteX11" fmla="*/ 3725333 w 4318000"/>
              <a:gd name="connsiteY11" fmla="*/ 1227666 h 1538111"/>
              <a:gd name="connsiteX12" fmla="*/ 3584222 w 4318000"/>
              <a:gd name="connsiteY12" fmla="*/ 1270000 h 1538111"/>
              <a:gd name="connsiteX13" fmla="*/ 3513667 w 4318000"/>
              <a:gd name="connsiteY13" fmla="*/ 1284111 h 1538111"/>
              <a:gd name="connsiteX14" fmla="*/ 3414889 w 4318000"/>
              <a:gd name="connsiteY14" fmla="*/ 1312333 h 1538111"/>
              <a:gd name="connsiteX15" fmla="*/ 3316111 w 4318000"/>
              <a:gd name="connsiteY15" fmla="*/ 1340555 h 1538111"/>
              <a:gd name="connsiteX16" fmla="*/ 3118556 w 4318000"/>
              <a:gd name="connsiteY16" fmla="*/ 1397000 h 1538111"/>
              <a:gd name="connsiteX17" fmla="*/ 3019778 w 4318000"/>
              <a:gd name="connsiteY17" fmla="*/ 1411111 h 1538111"/>
              <a:gd name="connsiteX18" fmla="*/ 2723444 w 4318000"/>
              <a:gd name="connsiteY18" fmla="*/ 1439333 h 1538111"/>
              <a:gd name="connsiteX19" fmla="*/ 2398889 w 4318000"/>
              <a:gd name="connsiteY19" fmla="*/ 1481666 h 1538111"/>
              <a:gd name="connsiteX20" fmla="*/ 2173111 w 4318000"/>
              <a:gd name="connsiteY20" fmla="*/ 1509888 h 1538111"/>
              <a:gd name="connsiteX21" fmla="*/ 1947333 w 4318000"/>
              <a:gd name="connsiteY21" fmla="*/ 1524000 h 1538111"/>
              <a:gd name="connsiteX22" fmla="*/ 1792111 w 4318000"/>
              <a:gd name="connsiteY22" fmla="*/ 1538111 h 1538111"/>
              <a:gd name="connsiteX23" fmla="*/ 1030111 w 4318000"/>
              <a:gd name="connsiteY23" fmla="*/ 1524000 h 1538111"/>
              <a:gd name="connsiteX24" fmla="*/ 959556 w 4318000"/>
              <a:gd name="connsiteY24" fmla="*/ 1509888 h 1538111"/>
              <a:gd name="connsiteX25" fmla="*/ 776111 w 4318000"/>
              <a:gd name="connsiteY25" fmla="*/ 1495777 h 1538111"/>
              <a:gd name="connsiteX26" fmla="*/ 635000 w 4318000"/>
              <a:gd name="connsiteY26" fmla="*/ 1439333 h 1538111"/>
              <a:gd name="connsiteX27" fmla="*/ 493889 w 4318000"/>
              <a:gd name="connsiteY27" fmla="*/ 1368777 h 1538111"/>
              <a:gd name="connsiteX28" fmla="*/ 381000 w 4318000"/>
              <a:gd name="connsiteY28" fmla="*/ 1312333 h 1538111"/>
              <a:gd name="connsiteX29" fmla="*/ 338667 w 4318000"/>
              <a:gd name="connsiteY29" fmla="*/ 1284111 h 1538111"/>
              <a:gd name="connsiteX30" fmla="*/ 197556 w 4318000"/>
              <a:gd name="connsiteY30" fmla="*/ 1199444 h 1538111"/>
              <a:gd name="connsiteX31" fmla="*/ 169333 w 4318000"/>
              <a:gd name="connsiteY31" fmla="*/ 1171222 h 1538111"/>
              <a:gd name="connsiteX32" fmla="*/ 127000 w 4318000"/>
              <a:gd name="connsiteY32" fmla="*/ 1114777 h 1538111"/>
              <a:gd name="connsiteX33" fmla="*/ 84667 w 4318000"/>
              <a:gd name="connsiteY33" fmla="*/ 1086555 h 1538111"/>
              <a:gd name="connsiteX34" fmla="*/ 56444 w 4318000"/>
              <a:gd name="connsiteY34" fmla="*/ 1058333 h 1538111"/>
              <a:gd name="connsiteX35" fmla="*/ 28222 w 4318000"/>
              <a:gd name="connsiteY35" fmla="*/ 1100666 h 1538111"/>
              <a:gd name="connsiteX36" fmla="*/ 0 w 4318000"/>
              <a:gd name="connsiteY36" fmla="*/ 1213555 h 1538111"/>
              <a:gd name="connsiteX37" fmla="*/ 14111 w 4318000"/>
              <a:gd name="connsiteY37" fmla="*/ 1072444 h 1538111"/>
              <a:gd name="connsiteX38" fmla="*/ 56444 w 4318000"/>
              <a:gd name="connsiteY38" fmla="*/ 1058333 h 1538111"/>
              <a:gd name="connsiteX39" fmla="*/ 338667 w 4318000"/>
              <a:gd name="connsiteY39" fmla="*/ 1058333 h 1538111"/>
              <a:gd name="connsiteX40" fmla="*/ 338667 w 4318000"/>
              <a:gd name="connsiteY40" fmla="*/ 1058333 h 1538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4318000" h="1538111">
                <a:moveTo>
                  <a:pt x="4289778" y="0"/>
                </a:moveTo>
                <a:lnTo>
                  <a:pt x="4289778" y="0"/>
                </a:lnTo>
                <a:cubicBezTo>
                  <a:pt x="4294482" y="89370"/>
                  <a:pt x="4297513" y="178844"/>
                  <a:pt x="4303889" y="268111"/>
                </a:cubicBezTo>
                <a:cubicBezTo>
                  <a:pt x="4306924" y="310597"/>
                  <a:pt x="4318000" y="352517"/>
                  <a:pt x="4318000" y="395111"/>
                </a:cubicBezTo>
                <a:cubicBezTo>
                  <a:pt x="4318000" y="522198"/>
                  <a:pt x="4311816" y="649271"/>
                  <a:pt x="4303889" y="776111"/>
                </a:cubicBezTo>
                <a:cubicBezTo>
                  <a:pt x="4302393" y="800048"/>
                  <a:pt x="4300504" y="825214"/>
                  <a:pt x="4289778" y="846666"/>
                </a:cubicBezTo>
                <a:cubicBezTo>
                  <a:pt x="4280853" y="864516"/>
                  <a:pt x="4259696" y="873247"/>
                  <a:pt x="4247444" y="889000"/>
                </a:cubicBezTo>
                <a:cubicBezTo>
                  <a:pt x="4062852" y="1126332"/>
                  <a:pt x="4293575" y="874672"/>
                  <a:pt x="4134556" y="1001888"/>
                </a:cubicBezTo>
                <a:cubicBezTo>
                  <a:pt x="4072224" y="1051754"/>
                  <a:pt x="4068512" y="1084299"/>
                  <a:pt x="4007556" y="1114777"/>
                </a:cubicBezTo>
                <a:cubicBezTo>
                  <a:pt x="3984900" y="1126105"/>
                  <a:pt x="3959999" y="1132385"/>
                  <a:pt x="3937000" y="1143000"/>
                </a:cubicBezTo>
                <a:cubicBezTo>
                  <a:pt x="3898801" y="1160630"/>
                  <a:pt x="3864023" y="1186140"/>
                  <a:pt x="3824111" y="1199444"/>
                </a:cubicBezTo>
                <a:cubicBezTo>
                  <a:pt x="3722601" y="1233281"/>
                  <a:pt x="3849377" y="1192225"/>
                  <a:pt x="3725333" y="1227666"/>
                </a:cubicBezTo>
                <a:cubicBezTo>
                  <a:pt x="3678114" y="1241157"/>
                  <a:pt x="3631672" y="1257347"/>
                  <a:pt x="3584222" y="1270000"/>
                </a:cubicBezTo>
                <a:cubicBezTo>
                  <a:pt x="3561048" y="1276180"/>
                  <a:pt x="3536935" y="1278294"/>
                  <a:pt x="3513667" y="1284111"/>
                </a:cubicBezTo>
                <a:cubicBezTo>
                  <a:pt x="3480446" y="1292416"/>
                  <a:pt x="3447926" y="1303323"/>
                  <a:pt x="3414889" y="1312333"/>
                </a:cubicBezTo>
                <a:cubicBezTo>
                  <a:pt x="3317436" y="1338911"/>
                  <a:pt x="3397227" y="1313516"/>
                  <a:pt x="3316111" y="1340555"/>
                </a:cubicBezTo>
                <a:cubicBezTo>
                  <a:pt x="3219566" y="1412964"/>
                  <a:pt x="3287659" y="1377105"/>
                  <a:pt x="3118556" y="1397000"/>
                </a:cubicBezTo>
                <a:cubicBezTo>
                  <a:pt x="3085524" y="1400886"/>
                  <a:pt x="3052781" y="1406986"/>
                  <a:pt x="3019778" y="1411111"/>
                </a:cubicBezTo>
                <a:cubicBezTo>
                  <a:pt x="2897581" y="1426385"/>
                  <a:pt x="2853979" y="1428455"/>
                  <a:pt x="2723444" y="1439333"/>
                </a:cubicBezTo>
                <a:cubicBezTo>
                  <a:pt x="2417872" y="1490261"/>
                  <a:pt x="2688265" y="1449513"/>
                  <a:pt x="2398889" y="1481666"/>
                </a:cubicBezTo>
                <a:cubicBezTo>
                  <a:pt x="2239097" y="1499420"/>
                  <a:pt x="2357305" y="1495152"/>
                  <a:pt x="2173111" y="1509888"/>
                </a:cubicBezTo>
                <a:cubicBezTo>
                  <a:pt x="2097945" y="1515901"/>
                  <a:pt x="2022533" y="1518429"/>
                  <a:pt x="1947333" y="1524000"/>
                </a:cubicBezTo>
                <a:cubicBezTo>
                  <a:pt x="1895521" y="1527838"/>
                  <a:pt x="1843852" y="1533407"/>
                  <a:pt x="1792111" y="1538111"/>
                </a:cubicBezTo>
                <a:lnTo>
                  <a:pt x="1030111" y="1524000"/>
                </a:lnTo>
                <a:cubicBezTo>
                  <a:pt x="1006141" y="1523187"/>
                  <a:pt x="983393" y="1512537"/>
                  <a:pt x="959556" y="1509888"/>
                </a:cubicBezTo>
                <a:cubicBezTo>
                  <a:pt x="898602" y="1503115"/>
                  <a:pt x="837259" y="1500481"/>
                  <a:pt x="776111" y="1495777"/>
                </a:cubicBezTo>
                <a:cubicBezTo>
                  <a:pt x="714089" y="1475103"/>
                  <a:pt x="713023" y="1476050"/>
                  <a:pt x="635000" y="1439333"/>
                </a:cubicBezTo>
                <a:cubicBezTo>
                  <a:pt x="587416" y="1416941"/>
                  <a:pt x="535960" y="1400330"/>
                  <a:pt x="493889" y="1368777"/>
                </a:cubicBezTo>
                <a:cubicBezTo>
                  <a:pt x="421929" y="1314808"/>
                  <a:pt x="460260" y="1332148"/>
                  <a:pt x="381000" y="1312333"/>
                </a:cubicBezTo>
                <a:cubicBezTo>
                  <a:pt x="366889" y="1302926"/>
                  <a:pt x="353392" y="1292525"/>
                  <a:pt x="338667" y="1284111"/>
                </a:cubicBezTo>
                <a:cubicBezTo>
                  <a:pt x="286702" y="1254417"/>
                  <a:pt x="243584" y="1245470"/>
                  <a:pt x="197556" y="1199444"/>
                </a:cubicBezTo>
                <a:cubicBezTo>
                  <a:pt x="188148" y="1190037"/>
                  <a:pt x="177850" y="1181443"/>
                  <a:pt x="169333" y="1171222"/>
                </a:cubicBezTo>
                <a:cubicBezTo>
                  <a:pt x="154277" y="1153155"/>
                  <a:pt x="143630" y="1131407"/>
                  <a:pt x="127000" y="1114777"/>
                </a:cubicBezTo>
                <a:cubicBezTo>
                  <a:pt x="115008" y="1102785"/>
                  <a:pt x="97910" y="1097149"/>
                  <a:pt x="84667" y="1086555"/>
                </a:cubicBezTo>
                <a:cubicBezTo>
                  <a:pt x="74278" y="1078244"/>
                  <a:pt x="65852" y="1067740"/>
                  <a:pt x="56444" y="1058333"/>
                </a:cubicBezTo>
                <a:cubicBezTo>
                  <a:pt x="47037" y="1072444"/>
                  <a:pt x="35806" y="1085497"/>
                  <a:pt x="28222" y="1100666"/>
                </a:cubicBezTo>
                <a:cubicBezTo>
                  <a:pt x="13759" y="1129593"/>
                  <a:pt x="5367" y="1186721"/>
                  <a:pt x="0" y="1213555"/>
                </a:cubicBezTo>
                <a:cubicBezTo>
                  <a:pt x="4704" y="1166518"/>
                  <a:pt x="-2044" y="1116870"/>
                  <a:pt x="14111" y="1072444"/>
                </a:cubicBezTo>
                <a:cubicBezTo>
                  <a:pt x="19194" y="1058465"/>
                  <a:pt x="41584" y="1058979"/>
                  <a:pt x="56444" y="1058333"/>
                </a:cubicBezTo>
                <a:cubicBezTo>
                  <a:pt x="150430" y="1054247"/>
                  <a:pt x="244593" y="1058333"/>
                  <a:pt x="338667" y="1058333"/>
                </a:cubicBezTo>
                <a:lnTo>
                  <a:pt x="338667" y="1058333"/>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631945755"/>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Motivation</a:t>
            </a:r>
            <a:endParaRPr dirty="0"/>
          </a:p>
        </p:txBody>
      </p:sp>
      <p:sp>
        <p:nvSpPr>
          <p:cNvPr id="46" name="TextShape 2"/>
          <p:cNvSpPr txBox="1"/>
          <p:nvPr/>
        </p:nvSpPr>
        <p:spPr>
          <a:xfrm>
            <a:off x="549360" y="1600200"/>
            <a:ext cx="8042040" cy="4343040"/>
          </a:xfrm>
          <a:prstGeom prst="rect">
            <a:avLst/>
          </a:prstGeom>
        </p:spPr>
        <p:txBody>
          <a:bodyPr/>
          <a:lstStyle/>
          <a:p>
            <a:pPr>
              <a:lnSpc>
                <a:spcPct val="110000"/>
              </a:lnSpc>
              <a:buSzPct val="110000"/>
            </a:pPr>
            <a:r>
              <a:rPr lang="en-US" sz="2400" dirty="0" smtClean="0">
                <a:solidFill>
                  <a:srgbClr val="595959"/>
                </a:solidFill>
                <a:latin typeface="News Gothic MT"/>
              </a:rPr>
              <a:t>Using the tools we have so far, we can easily write code to find the largest number in a list, right?</a:t>
            </a:r>
          </a:p>
          <a:p>
            <a:pPr>
              <a:lnSpc>
                <a:spcPct val="80000"/>
              </a:lnSpc>
              <a:buSzPct val="110000"/>
            </a:pPr>
            <a:endParaRPr lang="en-US" sz="2400" dirty="0" smtClean="0">
              <a:solidFill>
                <a:srgbClr val="595959"/>
              </a:solidFill>
              <a:latin typeface="News Gothic MT"/>
            </a:endParaRPr>
          </a:p>
          <a:p>
            <a:pPr lvl="1">
              <a:lnSpc>
                <a:spcPct val="80000"/>
              </a:lnSpc>
              <a:buSzPct val="110000"/>
            </a:pPr>
            <a:r>
              <a:rPr lang="en-US" sz="2400" dirty="0" err="1" smtClean="0">
                <a:solidFill>
                  <a:srgbClr val="000000"/>
                </a:solidFill>
                <a:latin typeface="Courier"/>
                <a:cs typeface="Courier"/>
              </a:rPr>
              <a:t>myList</a:t>
            </a:r>
            <a:r>
              <a:rPr lang="en-US" sz="2400" dirty="0" smtClean="0">
                <a:solidFill>
                  <a:srgbClr val="000000"/>
                </a:solidFill>
                <a:latin typeface="Courier"/>
                <a:cs typeface="Courier"/>
              </a:rPr>
              <a:t> = [1, 2, 3, 4]</a:t>
            </a:r>
            <a:endParaRPr lang="en-US" sz="2400" dirty="0">
              <a:solidFill>
                <a:srgbClr val="000000"/>
              </a:solidFill>
              <a:latin typeface="Courier"/>
              <a:cs typeface="Courier"/>
            </a:endParaRPr>
          </a:p>
          <a:p>
            <a:pPr lvl="1">
              <a:lnSpc>
                <a:spcPct val="80000"/>
              </a:lnSpc>
              <a:buSzPct val="110000"/>
            </a:pPr>
            <a:endParaRPr lang="en-US" sz="2400" dirty="0">
              <a:solidFill>
                <a:srgbClr val="000000"/>
              </a:solidFill>
              <a:latin typeface="Courier"/>
              <a:cs typeface="Courier"/>
            </a:endParaRPr>
          </a:p>
          <a:p>
            <a:pPr lvl="1">
              <a:lnSpc>
                <a:spcPct val="80000"/>
              </a:lnSpc>
              <a:buSzPct val="110000"/>
            </a:pPr>
            <a:r>
              <a:rPr lang="en-US" sz="2400" dirty="0" smtClean="0">
                <a:solidFill>
                  <a:srgbClr val="000000"/>
                </a:solidFill>
                <a:latin typeface="Courier"/>
                <a:cs typeface="Courier"/>
              </a:rPr>
              <a:t>largest = </a:t>
            </a:r>
            <a:r>
              <a:rPr lang="en-US" sz="2400" dirty="0" err="1" smtClean="0">
                <a:solidFill>
                  <a:srgbClr val="000000"/>
                </a:solidFill>
                <a:latin typeface="Courier"/>
                <a:cs typeface="Courier"/>
              </a:rPr>
              <a:t>myList</a:t>
            </a:r>
            <a:r>
              <a:rPr lang="en-US" sz="2400" dirty="0" smtClean="0">
                <a:solidFill>
                  <a:srgbClr val="000000"/>
                </a:solidFill>
                <a:latin typeface="Courier"/>
                <a:cs typeface="Courier"/>
              </a:rPr>
              <a:t>[0]</a:t>
            </a:r>
          </a:p>
          <a:p>
            <a:pPr lvl="1">
              <a:lnSpc>
                <a:spcPct val="80000"/>
              </a:lnSpc>
              <a:buSzPct val="110000"/>
            </a:pPr>
            <a:endParaRPr lang="en-US" sz="2400" dirty="0">
              <a:solidFill>
                <a:srgbClr val="000000"/>
              </a:solidFill>
              <a:latin typeface="Courier"/>
              <a:cs typeface="Courier"/>
            </a:endParaRPr>
          </a:p>
          <a:p>
            <a:pPr lvl="1">
              <a:lnSpc>
                <a:spcPct val="80000"/>
              </a:lnSpc>
              <a:buSzPct val="110000"/>
            </a:pPr>
            <a:r>
              <a:rPr lang="en-US" sz="2400" dirty="0" smtClean="0">
                <a:solidFill>
                  <a:srgbClr val="000000"/>
                </a:solidFill>
                <a:latin typeface="Courier"/>
                <a:cs typeface="Courier"/>
              </a:rPr>
              <a:t>for item in </a:t>
            </a:r>
            <a:r>
              <a:rPr lang="en-US" sz="2400" dirty="0" err="1" smtClean="0">
                <a:solidFill>
                  <a:srgbClr val="000000"/>
                </a:solidFill>
                <a:latin typeface="Courier"/>
                <a:cs typeface="Courier"/>
              </a:rPr>
              <a:t>myList</a:t>
            </a:r>
            <a:r>
              <a:rPr lang="en-US" sz="2400" dirty="0" smtClean="0">
                <a:solidFill>
                  <a:srgbClr val="000000"/>
                </a:solidFill>
                <a:latin typeface="Courier"/>
                <a:cs typeface="Courier"/>
              </a:rPr>
              <a:t>:</a:t>
            </a:r>
          </a:p>
          <a:p>
            <a:pPr lvl="1">
              <a:lnSpc>
                <a:spcPct val="8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if item &gt; largest:</a:t>
            </a:r>
          </a:p>
          <a:p>
            <a:pPr lvl="1">
              <a:lnSpc>
                <a:spcPct val="8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	largest = item</a:t>
            </a:r>
          </a:p>
          <a:p>
            <a:pPr lvl="1">
              <a:lnSpc>
                <a:spcPct val="80000"/>
              </a:lnSpc>
              <a:buSzPct val="110000"/>
            </a:pPr>
            <a:endParaRPr lang="en-US" sz="2400" dirty="0">
              <a:solidFill>
                <a:srgbClr val="000000"/>
              </a:solidFill>
              <a:latin typeface="Courier"/>
              <a:cs typeface="Courier"/>
            </a:endParaRPr>
          </a:p>
          <a:p>
            <a:pPr lvl="1">
              <a:lnSpc>
                <a:spcPct val="80000"/>
              </a:lnSpc>
              <a:buSzPct val="110000"/>
            </a:pPr>
            <a:r>
              <a:rPr lang="en-US" sz="2400" dirty="0">
                <a:solidFill>
                  <a:srgbClr val="000000"/>
                </a:solidFill>
                <a:latin typeface="Courier"/>
                <a:cs typeface="Courier"/>
              </a:rPr>
              <a:t>p</a:t>
            </a:r>
            <a:r>
              <a:rPr lang="en-US" sz="2400" dirty="0" smtClean="0">
                <a:solidFill>
                  <a:srgbClr val="000000"/>
                </a:solidFill>
                <a:latin typeface="Courier"/>
                <a:cs typeface="Courier"/>
              </a:rPr>
              <a:t>rint(largest)</a:t>
            </a:r>
          </a:p>
          <a:p>
            <a:pPr lvl="1">
              <a:lnSpc>
                <a:spcPct val="80000"/>
              </a:lnSpc>
              <a:buSzPct val="110000"/>
            </a:pPr>
            <a:endParaRPr lang="en-US" sz="2400" dirty="0">
              <a:solidFill>
                <a:srgbClr val="000000"/>
              </a:solidFill>
              <a:latin typeface="Courier"/>
              <a:cs typeface="Courier"/>
            </a:endParaRPr>
          </a:p>
          <a:p>
            <a:pPr lvl="1">
              <a:lnSpc>
                <a:spcPct val="80000"/>
              </a:lnSpc>
              <a:buSzPct val="110000"/>
            </a:pPr>
            <a:endParaRPr lang="en-US" sz="2400" dirty="0" smtClean="0">
              <a:solidFill>
                <a:srgbClr val="000000"/>
              </a:solidFill>
              <a:latin typeface="Courier"/>
              <a:cs typeface="Courier"/>
            </a:endParaRPr>
          </a:p>
        </p:txBody>
      </p:sp>
    </p:spTree>
    <p:extLst>
      <p:ext uri="{BB962C8B-B14F-4D97-AF65-F5344CB8AC3E}">
        <p14:creationId xmlns:p14="http://schemas.microsoft.com/office/powerpoint/2010/main" val="1837799261"/>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183444" y="107640"/>
            <a:ext cx="8407956" cy="1336680"/>
          </a:xfrm>
          <a:prstGeom prst="rect">
            <a:avLst/>
          </a:prstGeom>
        </p:spPr>
        <p:txBody>
          <a:bodyPr anchor="b"/>
          <a:lstStyle/>
          <a:p>
            <a:pPr algn="ctr">
              <a:lnSpc>
                <a:spcPct val="100000"/>
              </a:lnSpc>
            </a:pPr>
            <a:r>
              <a:rPr lang="en-US" sz="4600" dirty="0" smtClean="0">
                <a:solidFill>
                  <a:srgbClr val="2C7C9F"/>
                </a:solidFill>
                <a:latin typeface="News Gothic MT"/>
              </a:rPr>
              <a:t>Even More Arguments</a:t>
            </a:r>
            <a:endParaRPr dirty="0"/>
          </a:p>
        </p:txBody>
      </p:sp>
      <p:sp>
        <p:nvSpPr>
          <p:cNvPr id="46" name="TextShape 2"/>
          <p:cNvSpPr txBox="1"/>
          <p:nvPr/>
        </p:nvSpPr>
        <p:spPr>
          <a:xfrm>
            <a:off x="719666" y="1444320"/>
            <a:ext cx="7436556" cy="4343040"/>
          </a:xfrm>
          <a:prstGeom prst="rect">
            <a:avLst/>
          </a:prstGeom>
        </p:spPr>
        <p:txBody>
          <a:bodyPr/>
          <a:lstStyle/>
          <a:p>
            <a:pPr>
              <a:lnSpc>
                <a:spcPct val="80000"/>
              </a:lnSpc>
              <a:buSzPct val="110000"/>
            </a:pPr>
            <a:endParaRPr lang="en-US" sz="2400" dirty="0" smtClean="0">
              <a:solidFill>
                <a:srgbClr val="595959"/>
              </a:solidFill>
              <a:latin typeface="News Gothic MT"/>
            </a:endParaRPr>
          </a:p>
          <a:p>
            <a:pPr>
              <a:lnSpc>
                <a:spcPct val="80000"/>
              </a:lnSpc>
              <a:buSzPct val="110000"/>
            </a:pPr>
            <a:r>
              <a:rPr lang="en-US" sz="2400" dirty="0" smtClean="0">
                <a:solidFill>
                  <a:srgbClr val="595959"/>
                </a:solidFill>
                <a:latin typeface="News Gothic MT"/>
              </a:rPr>
              <a:t>Three arguments work the exact same way:</a:t>
            </a:r>
          </a:p>
          <a:p>
            <a:pPr lvl="1">
              <a:lnSpc>
                <a:spcPct val="80000"/>
              </a:lnSpc>
              <a:buSzPct val="110000"/>
            </a:pPr>
            <a:endParaRPr lang="en-US" sz="2400" dirty="0">
              <a:solidFill>
                <a:srgbClr val="000000"/>
              </a:solidFill>
              <a:latin typeface="Courier"/>
              <a:cs typeface="Courier"/>
            </a:endParaRPr>
          </a:p>
          <a:p>
            <a:pPr lvl="1">
              <a:lnSpc>
                <a:spcPct val="80000"/>
              </a:lnSpc>
              <a:buSzPct val="110000"/>
            </a:pPr>
            <a:r>
              <a:rPr lang="en-US" sz="2400" dirty="0" err="1" smtClean="0">
                <a:solidFill>
                  <a:srgbClr val="000000"/>
                </a:solidFill>
                <a:latin typeface="Courier"/>
                <a:cs typeface="Courier"/>
              </a:rPr>
              <a:t>someFunction</a:t>
            </a:r>
            <a:r>
              <a:rPr lang="en-US" sz="2400" dirty="0" smtClean="0">
                <a:solidFill>
                  <a:srgbClr val="000000"/>
                </a:solidFill>
                <a:latin typeface="Courier"/>
                <a:cs typeface="Courier"/>
              </a:rPr>
              <a:t>(arg1, arg2, arg3)</a:t>
            </a: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smtClean="0">
              <a:solidFill>
                <a:srgbClr val="595959"/>
              </a:solidFill>
              <a:latin typeface="News Gothic MT"/>
            </a:endParaRPr>
          </a:p>
          <a:p>
            <a:pPr lvl="1">
              <a:lnSpc>
                <a:spcPct val="80000"/>
              </a:lnSpc>
              <a:buSzPct val="110000"/>
            </a:pPr>
            <a:endParaRPr lang="en-US" sz="2400" dirty="0">
              <a:solidFill>
                <a:srgbClr val="000000"/>
              </a:solidFill>
              <a:latin typeface="Courier"/>
              <a:cs typeface="Courier"/>
            </a:endParaRPr>
          </a:p>
          <a:p>
            <a:pPr lvl="1">
              <a:lnSpc>
                <a:spcPct val="80000"/>
              </a:lnSpc>
              <a:buSzPct val="110000"/>
            </a:pPr>
            <a:r>
              <a:rPr lang="en-US" sz="2400" dirty="0" err="1" smtClean="0">
                <a:solidFill>
                  <a:srgbClr val="000000"/>
                </a:solidFill>
                <a:latin typeface="Courier"/>
                <a:cs typeface="Courier"/>
              </a:rPr>
              <a:t>def</a:t>
            </a:r>
            <a:r>
              <a:rPr lang="en-US" sz="2400" dirty="0" smtClean="0">
                <a:solidFill>
                  <a:srgbClr val="000000"/>
                </a:solidFill>
                <a:latin typeface="Courier"/>
                <a:cs typeface="Courier"/>
              </a:rPr>
              <a:t> </a:t>
            </a:r>
            <a:r>
              <a:rPr lang="en-US" sz="2400" dirty="0" err="1" smtClean="0">
                <a:solidFill>
                  <a:srgbClr val="000000"/>
                </a:solidFill>
                <a:latin typeface="Courier"/>
                <a:cs typeface="Courier"/>
              </a:rPr>
              <a:t>someFunction</a:t>
            </a:r>
            <a:r>
              <a:rPr lang="en-US" sz="2400" dirty="0" smtClean="0">
                <a:solidFill>
                  <a:srgbClr val="000000"/>
                </a:solidFill>
                <a:latin typeface="Courier"/>
                <a:cs typeface="Courier"/>
              </a:rPr>
              <a:t>(arg1, arg2, arg3):</a:t>
            </a:r>
          </a:p>
          <a:p>
            <a:pPr lvl="1">
              <a:lnSpc>
                <a:spcPct val="8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#code goes here</a:t>
            </a:r>
          </a:p>
          <a:p>
            <a:pPr>
              <a:lnSpc>
                <a:spcPct val="80000"/>
              </a:lnSpc>
              <a:buSzPct val="110000"/>
            </a:pPr>
            <a:endParaRPr lang="en-US" sz="2400" dirty="0" smtClean="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smtClean="0">
              <a:solidFill>
                <a:srgbClr val="595959"/>
              </a:solidFill>
              <a:latin typeface="News Gothic MT"/>
            </a:endParaRPr>
          </a:p>
        </p:txBody>
      </p:sp>
    </p:spTree>
    <p:extLst>
      <p:ext uri="{BB962C8B-B14F-4D97-AF65-F5344CB8AC3E}">
        <p14:creationId xmlns:p14="http://schemas.microsoft.com/office/powerpoint/2010/main" val="1285342003"/>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183444" y="107640"/>
            <a:ext cx="8407956" cy="880138"/>
          </a:xfrm>
          <a:prstGeom prst="rect">
            <a:avLst/>
          </a:prstGeom>
        </p:spPr>
        <p:txBody>
          <a:bodyPr anchor="b"/>
          <a:lstStyle/>
          <a:p>
            <a:pPr algn="ctr">
              <a:lnSpc>
                <a:spcPct val="100000"/>
              </a:lnSpc>
            </a:pPr>
            <a:r>
              <a:rPr lang="en-US" sz="4600" dirty="0" smtClean="0">
                <a:solidFill>
                  <a:srgbClr val="2C7C9F"/>
                </a:solidFill>
                <a:latin typeface="News Gothic MT"/>
              </a:rPr>
              <a:t>Return Statements</a:t>
            </a:r>
            <a:endParaRPr dirty="0"/>
          </a:p>
        </p:txBody>
      </p:sp>
      <p:sp>
        <p:nvSpPr>
          <p:cNvPr id="46" name="TextShape 2"/>
          <p:cNvSpPr txBox="1"/>
          <p:nvPr/>
        </p:nvSpPr>
        <p:spPr>
          <a:xfrm>
            <a:off x="719666" y="1114778"/>
            <a:ext cx="7436556" cy="4889893"/>
          </a:xfrm>
          <a:prstGeom prst="rect">
            <a:avLst/>
          </a:prstGeom>
        </p:spPr>
        <p:txBody>
          <a:bodyPr/>
          <a:lstStyle/>
          <a:p>
            <a:pPr>
              <a:lnSpc>
                <a:spcPct val="80000"/>
              </a:lnSpc>
              <a:buSzPct val="110000"/>
            </a:pPr>
            <a:endParaRPr lang="en-US" sz="2400" dirty="0" smtClean="0">
              <a:solidFill>
                <a:srgbClr val="595959"/>
              </a:solidFill>
              <a:latin typeface="News Gothic MT"/>
            </a:endParaRPr>
          </a:p>
          <a:p>
            <a:pPr>
              <a:lnSpc>
                <a:spcPct val="110000"/>
              </a:lnSpc>
              <a:buSzPct val="110000"/>
            </a:pPr>
            <a:r>
              <a:rPr lang="en-US" sz="2400" dirty="0" smtClean="0">
                <a:solidFill>
                  <a:srgbClr val="595959"/>
                </a:solidFill>
                <a:latin typeface="News Gothic MT"/>
              </a:rPr>
              <a:t>A function can have multiple return statements!</a:t>
            </a:r>
          </a:p>
          <a:p>
            <a:pPr>
              <a:lnSpc>
                <a:spcPct val="110000"/>
              </a:lnSpc>
              <a:buSzPct val="110000"/>
            </a:pPr>
            <a:endParaRPr lang="en-US" sz="2400" dirty="0">
              <a:solidFill>
                <a:srgbClr val="595959"/>
              </a:solidFill>
              <a:latin typeface="News Gothic MT"/>
            </a:endParaRPr>
          </a:p>
          <a:p>
            <a:pPr>
              <a:lnSpc>
                <a:spcPct val="110000"/>
              </a:lnSpc>
              <a:buSzPct val="110000"/>
            </a:pPr>
            <a:r>
              <a:rPr lang="en-US" sz="2400" dirty="0" smtClean="0">
                <a:solidFill>
                  <a:srgbClr val="595959"/>
                </a:solidFill>
                <a:latin typeface="News Gothic MT"/>
              </a:rPr>
              <a:t>Imagine a function that just takes two numbers and returns the larger.</a:t>
            </a:r>
          </a:p>
          <a:p>
            <a:pPr lvl="1">
              <a:lnSpc>
                <a:spcPct val="80000"/>
              </a:lnSpc>
              <a:buSzPct val="110000"/>
            </a:pPr>
            <a:endParaRPr lang="en-US" sz="2400" dirty="0" smtClean="0">
              <a:solidFill>
                <a:srgbClr val="000000"/>
              </a:solidFill>
              <a:latin typeface="Courier"/>
              <a:cs typeface="Courier"/>
            </a:endParaRPr>
          </a:p>
          <a:p>
            <a:pPr lvl="1">
              <a:lnSpc>
                <a:spcPct val="80000"/>
              </a:lnSpc>
              <a:buSzPct val="110000"/>
            </a:pPr>
            <a:r>
              <a:rPr lang="en-US" sz="2400" dirty="0" err="1" smtClean="0">
                <a:solidFill>
                  <a:srgbClr val="000000"/>
                </a:solidFill>
                <a:latin typeface="Courier"/>
                <a:cs typeface="Courier"/>
              </a:rPr>
              <a:t>def</a:t>
            </a:r>
            <a:r>
              <a:rPr lang="en-US" sz="2400" dirty="0" smtClean="0">
                <a:solidFill>
                  <a:srgbClr val="000000"/>
                </a:solidFill>
                <a:latin typeface="Courier"/>
                <a:cs typeface="Courier"/>
              </a:rPr>
              <a:t> max(number1, number2):</a:t>
            </a:r>
          </a:p>
          <a:p>
            <a:pPr lvl="1">
              <a:lnSpc>
                <a:spcPct val="8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if number1 &gt; number2:</a:t>
            </a:r>
          </a:p>
          <a:p>
            <a:pPr lvl="1">
              <a:lnSpc>
                <a:spcPct val="8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	return number1</a:t>
            </a:r>
          </a:p>
          <a:p>
            <a:pPr lvl="1">
              <a:lnSpc>
                <a:spcPct val="8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else:</a:t>
            </a:r>
          </a:p>
          <a:p>
            <a:pPr lvl="1">
              <a:lnSpc>
                <a:spcPct val="8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	return number2</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Either return statement ends the program.</a:t>
            </a:r>
            <a:endParaRPr lang="en-US" sz="2400" dirty="0">
              <a:solidFill>
                <a:srgbClr val="595959"/>
              </a:solidFill>
              <a:latin typeface="News Gothic MT"/>
            </a:endParaRPr>
          </a:p>
          <a:p>
            <a:pPr>
              <a:lnSpc>
                <a:spcPct val="80000"/>
              </a:lnSpc>
              <a:buSzPct val="110000"/>
            </a:pPr>
            <a:endParaRPr lang="en-US" sz="2400" dirty="0" smtClean="0">
              <a:solidFill>
                <a:srgbClr val="595959"/>
              </a:solidFill>
              <a:latin typeface="News Gothic MT"/>
            </a:endParaRPr>
          </a:p>
        </p:txBody>
      </p:sp>
    </p:spTree>
    <p:extLst>
      <p:ext uri="{BB962C8B-B14F-4D97-AF65-F5344CB8AC3E}">
        <p14:creationId xmlns:p14="http://schemas.microsoft.com/office/powerpoint/2010/main" val="1469712473"/>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183444" y="107640"/>
            <a:ext cx="8407956" cy="1336680"/>
          </a:xfrm>
          <a:prstGeom prst="rect">
            <a:avLst/>
          </a:prstGeom>
        </p:spPr>
        <p:txBody>
          <a:bodyPr anchor="b"/>
          <a:lstStyle/>
          <a:p>
            <a:pPr algn="ctr">
              <a:lnSpc>
                <a:spcPct val="100000"/>
              </a:lnSpc>
            </a:pPr>
            <a:r>
              <a:rPr lang="en-US" sz="4600" dirty="0" smtClean="0">
                <a:solidFill>
                  <a:srgbClr val="2C7C9F"/>
                </a:solidFill>
                <a:latin typeface="News Gothic MT"/>
              </a:rPr>
              <a:t>Return Statements</a:t>
            </a:r>
            <a:endParaRPr dirty="0"/>
          </a:p>
        </p:txBody>
      </p:sp>
      <p:sp>
        <p:nvSpPr>
          <p:cNvPr id="46" name="TextShape 2"/>
          <p:cNvSpPr txBox="1"/>
          <p:nvPr/>
        </p:nvSpPr>
        <p:spPr>
          <a:xfrm>
            <a:off x="3824112" y="3048001"/>
            <a:ext cx="5037666" cy="2956670"/>
          </a:xfrm>
          <a:prstGeom prst="rect">
            <a:avLst/>
          </a:prstGeom>
        </p:spPr>
        <p:txBody>
          <a:bodyPr/>
          <a:lstStyle/>
          <a:p>
            <a:pPr>
              <a:lnSpc>
                <a:spcPct val="80000"/>
              </a:lnSpc>
              <a:buSzPct val="110000"/>
            </a:pPr>
            <a:endParaRPr lang="en-US" sz="2400" dirty="0" smtClean="0">
              <a:solidFill>
                <a:srgbClr val="595959"/>
              </a:solidFill>
              <a:latin typeface="News Gothic MT"/>
            </a:endParaRPr>
          </a:p>
          <a:p>
            <a:pPr>
              <a:lnSpc>
                <a:spcPct val="80000"/>
              </a:lnSpc>
              <a:buSzPct val="110000"/>
            </a:pPr>
            <a:endParaRPr lang="en-US" sz="2400" dirty="0" smtClean="0">
              <a:solidFill>
                <a:srgbClr val="595959"/>
              </a:solidFill>
              <a:latin typeface="News Gothic MT"/>
            </a:endParaRPr>
          </a:p>
          <a:p>
            <a:pPr>
              <a:lnSpc>
                <a:spcPct val="80000"/>
              </a:lnSpc>
              <a:buSzPct val="110000"/>
            </a:pPr>
            <a:r>
              <a:rPr lang="en-US" sz="2400" dirty="0" err="1" smtClean="0">
                <a:solidFill>
                  <a:srgbClr val="595959"/>
                </a:solidFill>
                <a:latin typeface="Courier"/>
                <a:cs typeface="Courier"/>
              </a:rPr>
              <a:t>def</a:t>
            </a:r>
            <a:r>
              <a:rPr lang="en-US" sz="2400" dirty="0" smtClean="0">
                <a:solidFill>
                  <a:srgbClr val="595959"/>
                </a:solidFill>
                <a:latin typeface="Courier"/>
                <a:cs typeface="Courier"/>
              </a:rPr>
              <a:t> max(number1, number2):</a:t>
            </a:r>
          </a:p>
          <a:p>
            <a:pPr>
              <a:lnSpc>
                <a:spcPct val="80000"/>
              </a:lnSpc>
              <a:buSzPct val="110000"/>
            </a:pPr>
            <a:r>
              <a:rPr lang="en-US" sz="2400" dirty="0">
                <a:solidFill>
                  <a:srgbClr val="595959"/>
                </a:solidFill>
                <a:latin typeface="Courier"/>
                <a:cs typeface="Courier"/>
              </a:rPr>
              <a:t>	</a:t>
            </a:r>
            <a:r>
              <a:rPr lang="en-US" sz="2400" dirty="0" smtClean="0">
                <a:solidFill>
                  <a:srgbClr val="595959"/>
                </a:solidFill>
                <a:latin typeface="Courier"/>
                <a:cs typeface="Courier"/>
              </a:rPr>
              <a:t>if number1 &gt; number2:</a:t>
            </a:r>
          </a:p>
          <a:p>
            <a:pPr>
              <a:lnSpc>
                <a:spcPct val="80000"/>
              </a:lnSpc>
              <a:buSzPct val="110000"/>
            </a:pPr>
            <a:r>
              <a:rPr lang="en-US" sz="2400" dirty="0">
                <a:solidFill>
                  <a:srgbClr val="595959"/>
                </a:solidFill>
                <a:latin typeface="Courier"/>
                <a:cs typeface="Courier"/>
              </a:rPr>
              <a:t>	</a:t>
            </a:r>
            <a:r>
              <a:rPr lang="en-US" sz="2400" dirty="0" smtClean="0">
                <a:solidFill>
                  <a:srgbClr val="595959"/>
                </a:solidFill>
                <a:latin typeface="Courier"/>
                <a:cs typeface="Courier"/>
              </a:rPr>
              <a:t>	return number1</a:t>
            </a:r>
          </a:p>
          <a:p>
            <a:pPr>
              <a:lnSpc>
                <a:spcPct val="80000"/>
              </a:lnSpc>
              <a:buSzPct val="110000"/>
            </a:pPr>
            <a:r>
              <a:rPr lang="en-US" sz="2400" dirty="0">
                <a:solidFill>
                  <a:srgbClr val="595959"/>
                </a:solidFill>
                <a:latin typeface="Courier"/>
                <a:cs typeface="Courier"/>
              </a:rPr>
              <a:t>	</a:t>
            </a:r>
            <a:r>
              <a:rPr lang="en-US" sz="2400" dirty="0" smtClean="0">
                <a:solidFill>
                  <a:srgbClr val="595959"/>
                </a:solidFill>
                <a:latin typeface="Courier"/>
                <a:cs typeface="Courier"/>
              </a:rPr>
              <a:t>else:</a:t>
            </a:r>
          </a:p>
          <a:p>
            <a:pPr>
              <a:lnSpc>
                <a:spcPct val="80000"/>
              </a:lnSpc>
              <a:buSzPct val="110000"/>
            </a:pPr>
            <a:r>
              <a:rPr lang="en-US" sz="2400" dirty="0">
                <a:solidFill>
                  <a:srgbClr val="595959"/>
                </a:solidFill>
                <a:latin typeface="Courier"/>
                <a:cs typeface="Courier"/>
              </a:rPr>
              <a:t>	</a:t>
            </a:r>
            <a:r>
              <a:rPr lang="en-US" sz="2400" dirty="0" smtClean="0">
                <a:solidFill>
                  <a:srgbClr val="595959"/>
                </a:solidFill>
                <a:latin typeface="Courier"/>
                <a:cs typeface="Courier"/>
              </a:rPr>
              <a:t>	return number2</a:t>
            </a:r>
          </a:p>
        </p:txBody>
      </p:sp>
      <p:sp>
        <p:nvSpPr>
          <p:cNvPr id="2" name="TextBox 1"/>
          <p:cNvSpPr txBox="1"/>
          <p:nvPr/>
        </p:nvSpPr>
        <p:spPr>
          <a:xfrm>
            <a:off x="1312333" y="1905000"/>
            <a:ext cx="2723445" cy="923330"/>
          </a:xfrm>
          <a:prstGeom prst="rect">
            <a:avLst/>
          </a:prstGeom>
          <a:noFill/>
        </p:spPr>
        <p:txBody>
          <a:bodyPr wrap="square" rtlCol="0">
            <a:spAutoFit/>
          </a:bodyPr>
          <a:lstStyle/>
          <a:p>
            <a:r>
              <a:rPr lang="en-US" dirty="0" smtClean="0">
                <a:solidFill>
                  <a:srgbClr val="595959"/>
                </a:solidFill>
                <a:latin typeface="Courier"/>
                <a:cs typeface="Courier"/>
              </a:rPr>
              <a:t>a = 5</a:t>
            </a:r>
          </a:p>
          <a:p>
            <a:r>
              <a:rPr lang="en-US" dirty="0">
                <a:solidFill>
                  <a:srgbClr val="595959"/>
                </a:solidFill>
                <a:latin typeface="Courier"/>
                <a:cs typeface="Courier"/>
              </a:rPr>
              <a:t>b</a:t>
            </a:r>
            <a:r>
              <a:rPr lang="en-US" dirty="0" smtClean="0">
                <a:solidFill>
                  <a:srgbClr val="595959"/>
                </a:solidFill>
                <a:latin typeface="Courier"/>
                <a:cs typeface="Courier"/>
              </a:rPr>
              <a:t> = 10</a:t>
            </a:r>
          </a:p>
          <a:p>
            <a:r>
              <a:rPr lang="en-US" dirty="0">
                <a:solidFill>
                  <a:srgbClr val="595959"/>
                </a:solidFill>
                <a:latin typeface="Courier"/>
                <a:cs typeface="Courier"/>
              </a:rPr>
              <a:t>r</a:t>
            </a:r>
            <a:r>
              <a:rPr lang="en-US" dirty="0" smtClean="0">
                <a:solidFill>
                  <a:srgbClr val="595959"/>
                </a:solidFill>
                <a:latin typeface="Courier"/>
                <a:cs typeface="Courier"/>
              </a:rPr>
              <a:t>esult = max(a, b)</a:t>
            </a:r>
            <a:endParaRPr lang="en-US" dirty="0">
              <a:solidFill>
                <a:srgbClr val="595959"/>
              </a:solidFill>
              <a:latin typeface="Courier"/>
              <a:cs typeface="Courier"/>
            </a:endParaRPr>
          </a:p>
        </p:txBody>
      </p:sp>
      <p:sp>
        <p:nvSpPr>
          <p:cNvPr id="3" name="Bent-Up Arrow 2"/>
          <p:cNvSpPr/>
          <p:nvPr/>
        </p:nvSpPr>
        <p:spPr>
          <a:xfrm flipH="1">
            <a:off x="1594555" y="2949223"/>
            <a:ext cx="2441222" cy="1524000"/>
          </a:xfrm>
          <a:prstGeom prst="bentUpArrow">
            <a:avLst>
              <a:gd name="adj1" fmla="val 10148"/>
              <a:gd name="adj2" fmla="val 12129"/>
              <a:gd name="adj3" fmla="val 2896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Bent-Up Arrow 5"/>
          <p:cNvSpPr/>
          <p:nvPr/>
        </p:nvSpPr>
        <p:spPr>
          <a:xfrm flipH="1">
            <a:off x="1481667" y="2949223"/>
            <a:ext cx="2554111" cy="2142067"/>
          </a:xfrm>
          <a:prstGeom prst="bentUpArrow">
            <a:avLst>
              <a:gd name="adj1" fmla="val 10148"/>
              <a:gd name="adj2" fmla="val 12129"/>
              <a:gd name="adj3" fmla="val 2303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1312333" y="5432778"/>
            <a:ext cx="2723445" cy="646331"/>
          </a:xfrm>
          <a:prstGeom prst="rect">
            <a:avLst/>
          </a:prstGeom>
          <a:noFill/>
        </p:spPr>
        <p:txBody>
          <a:bodyPr wrap="square" rtlCol="0">
            <a:spAutoFit/>
          </a:bodyPr>
          <a:lstStyle/>
          <a:p>
            <a:r>
              <a:rPr lang="en-US" dirty="0" smtClean="0"/>
              <a:t>Only one of these values gets returned!</a:t>
            </a:r>
            <a:endParaRPr lang="en-US" dirty="0"/>
          </a:p>
        </p:txBody>
      </p:sp>
    </p:spTree>
    <p:extLst>
      <p:ext uri="{BB962C8B-B14F-4D97-AF65-F5344CB8AC3E}">
        <p14:creationId xmlns:p14="http://schemas.microsoft.com/office/powerpoint/2010/main" val="390128703"/>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183444" y="107640"/>
            <a:ext cx="8407956" cy="894249"/>
          </a:xfrm>
          <a:prstGeom prst="rect">
            <a:avLst/>
          </a:prstGeom>
        </p:spPr>
        <p:txBody>
          <a:bodyPr anchor="b"/>
          <a:lstStyle/>
          <a:p>
            <a:pPr algn="ctr">
              <a:lnSpc>
                <a:spcPct val="100000"/>
              </a:lnSpc>
            </a:pPr>
            <a:r>
              <a:rPr lang="en-US" sz="4600" dirty="0" smtClean="0">
                <a:solidFill>
                  <a:srgbClr val="2C7C9F"/>
                </a:solidFill>
                <a:latin typeface="News Gothic MT"/>
              </a:rPr>
              <a:t>Return Statements</a:t>
            </a:r>
            <a:endParaRPr dirty="0"/>
          </a:p>
        </p:txBody>
      </p:sp>
      <p:sp>
        <p:nvSpPr>
          <p:cNvPr id="2" name="TextBox 1"/>
          <p:cNvSpPr txBox="1"/>
          <p:nvPr/>
        </p:nvSpPr>
        <p:spPr>
          <a:xfrm>
            <a:off x="592666" y="1312334"/>
            <a:ext cx="7998734" cy="4154983"/>
          </a:xfrm>
          <a:prstGeom prst="rect">
            <a:avLst/>
          </a:prstGeom>
          <a:noFill/>
        </p:spPr>
        <p:txBody>
          <a:bodyPr wrap="square" rtlCol="0">
            <a:spAutoFit/>
          </a:bodyPr>
          <a:lstStyle/>
          <a:p>
            <a:pPr>
              <a:lnSpc>
                <a:spcPct val="80000"/>
              </a:lnSpc>
              <a:buSzPct val="110000"/>
            </a:pPr>
            <a:r>
              <a:rPr lang="en-US" sz="2400" dirty="0" smtClean="0">
                <a:solidFill>
                  <a:srgbClr val="595959"/>
                </a:solidFill>
                <a:latin typeface="News Gothic MT"/>
              </a:rPr>
              <a:t>A return statement immediately stops the function.</a:t>
            </a:r>
          </a:p>
          <a:p>
            <a:pPr>
              <a:lnSpc>
                <a:spcPct val="110000"/>
              </a:lnSpc>
              <a:buSzPct val="110000"/>
            </a:pPr>
            <a:endParaRPr lang="en-US" sz="2400" dirty="0" smtClean="0">
              <a:solidFill>
                <a:srgbClr val="595959"/>
              </a:solidFill>
              <a:latin typeface="News Gothic MT"/>
            </a:endParaRPr>
          </a:p>
          <a:p>
            <a:pPr>
              <a:lnSpc>
                <a:spcPct val="110000"/>
              </a:lnSpc>
              <a:buSzPct val="110000"/>
            </a:pPr>
            <a:r>
              <a:rPr lang="en-US" sz="2400" dirty="0" smtClean="0">
                <a:solidFill>
                  <a:srgbClr val="595959"/>
                </a:solidFill>
                <a:latin typeface="News Gothic MT"/>
              </a:rPr>
              <a:t>This code doesn’t make sense!  Line-3 will never be reached, because the return statement ends the function!</a:t>
            </a: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lvl="1">
              <a:buSzPct val="110000"/>
            </a:pPr>
            <a:r>
              <a:rPr lang="en-US" sz="2400" dirty="0" err="1" smtClean="0">
                <a:solidFill>
                  <a:srgbClr val="595959"/>
                </a:solidFill>
                <a:latin typeface="Courier"/>
                <a:cs typeface="Courier"/>
              </a:rPr>
              <a:t>def</a:t>
            </a:r>
            <a:r>
              <a:rPr lang="en-US" sz="2400" dirty="0" smtClean="0">
                <a:solidFill>
                  <a:srgbClr val="595959"/>
                </a:solidFill>
                <a:latin typeface="Courier"/>
                <a:cs typeface="Courier"/>
              </a:rPr>
              <a:t> </a:t>
            </a:r>
            <a:r>
              <a:rPr lang="en-US" sz="2400" dirty="0" err="1" smtClean="0">
                <a:solidFill>
                  <a:srgbClr val="595959"/>
                </a:solidFill>
                <a:latin typeface="Courier"/>
                <a:cs typeface="Courier"/>
              </a:rPr>
              <a:t>someFunction</a:t>
            </a:r>
            <a:r>
              <a:rPr lang="en-US" sz="2400" dirty="0" smtClean="0">
                <a:solidFill>
                  <a:srgbClr val="595959"/>
                </a:solidFill>
                <a:latin typeface="Courier"/>
                <a:cs typeface="Courier"/>
              </a:rPr>
              <a:t>(arg1):</a:t>
            </a:r>
          </a:p>
          <a:p>
            <a:pPr lvl="1">
              <a:buSzPct val="110000"/>
            </a:pPr>
            <a:r>
              <a:rPr lang="en-US" sz="2400" dirty="0">
                <a:solidFill>
                  <a:srgbClr val="595959"/>
                </a:solidFill>
                <a:latin typeface="Courier"/>
                <a:cs typeface="Courier"/>
              </a:rPr>
              <a:t>	</a:t>
            </a:r>
            <a:r>
              <a:rPr lang="en-US" sz="2400" dirty="0" smtClean="0">
                <a:solidFill>
                  <a:srgbClr val="595959"/>
                </a:solidFill>
                <a:latin typeface="Courier"/>
                <a:cs typeface="Courier"/>
              </a:rPr>
              <a:t>line-1</a:t>
            </a:r>
          </a:p>
          <a:p>
            <a:pPr lvl="1">
              <a:buSzPct val="110000"/>
            </a:pPr>
            <a:r>
              <a:rPr lang="en-US" sz="2400" dirty="0">
                <a:solidFill>
                  <a:srgbClr val="595959"/>
                </a:solidFill>
                <a:latin typeface="Courier"/>
                <a:cs typeface="Courier"/>
              </a:rPr>
              <a:t>	</a:t>
            </a:r>
            <a:r>
              <a:rPr lang="en-US" sz="2400" dirty="0" smtClean="0">
                <a:solidFill>
                  <a:srgbClr val="595959"/>
                </a:solidFill>
                <a:latin typeface="Courier"/>
                <a:cs typeface="Courier"/>
              </a:rPr>
              <a:t>line-2</a:t>
            </a:r>
          </a:p>
          <a:p>
            <a:pPr lvl="1">
              <a:buSzPct val="110000"/>
            </a:pPr>
            <a:r>
              <a:rPr lang="en-US" sz="2400" dirty="0">
                <a:solidFill>
                  <a:srgbClr val="595959"/>
                </a:solidFill>
                <a:latin typeface="Courier"/>
                <a:cs typeface="Courier"/>
              </a:rPr>
              <a:t>	</a:t>
            </a:r>
            <a:r>
              <a:rPr lang="en-US" sz="2400" dirty="0" smtClean="0">
                <a:solidFill>
                  <a:srgbClr val="595959"/>
                </a:solidFill>
                <a:latin typeface="Courier"/>
                <a:cs typeface="Courier"/>
              </a:rPr>
              <a:t>return </a:t>
            </a:r>
            <a:r>
              <a:rPr lang="en-US" sz="2400" dirty="0" err="1" smtClean="0">
                <a:solidFill>
                  <a:srgbClr val="595959"/>
                </a:solidFill>
                <a:latin typeface="Courier"/>
                <a:cs typeface="Courier"/>
              </a:rPr>
              <a:t>someVariable</a:t>
            </a:r>
            <a:endParaRPr lang="en-US" sz="2400" dirty="0" smtClean="0">
              <a:solidFill>
                <a:srgbClr val="595959"/>
              </a:solidFill>
              <a:latin typeface="Courier"/>
              <a:cs typeface="Courier"/>
            </a:endParaRPr>
          </a:p>
          <a:p>
            <a:pPr lvl="1">
              <a:buSzPct val="110000"/>
            </a:pPr>
            <a:r>
              <a:rPr lang="en-US" sz="2400" dirty="0">
                <a:solidFill>
                  <a:srgbClr val="595959"/>
                </a:solidFill>
                <a:latin typeface="Courier"/>
                <a:cs typeface="Courier"/>
              </a:rPr>
              <a:t>	</a:t>
            </a:r>
            <a:r>
              <a:rPr lang="en-US" sz="2400" dirty="0" smtClean="0">
                <a:solidFill>
                  <a:srgbClr val="595959"/>
                </a:solidFill>
                <a:latin typeface="Courier"/>
                <a:cs typeface="Courier"/>
              </a:rPr>
              <a:t>line-3</a:t>
            </a:r>
          </a:p>
        </p:txBody>
      </p:sp>
    </p:spTree>
    <p:extLst>
      <p:ext uri="{BB962C8B-B14F-4D97-AF65-F5344CB8AC3E}">
        <p14:creationId xmlns:p14="http://schemas.microsoft.com/office/powerpoint/2010/main" val="1855686146"/>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183444" y="107640"/>
            <a:ext cx="8407956" cy="1336680"/>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2" name="TextBox 1"/>
          <p:cNvSpPr txBox="1"/>
          <p:nvPr/>
        </p:nvSpPr>
        <p:spPr>
          <a:xfrm>
            <a:off x="592666" y="1905000"/>
            <a:ext cx="7998733" cy="1431161"/>
          </a:xfrm>
          <a:prstGeom prst="rect">
            <a:avLst/>
          </a:prstGeom>
          <a:noFill/>
        </p:spPr>
        <p:txBody>
          <a:bodyPr wrap="square" rtlCol="0">
            <a:spAutoFit/>
          </a:bodyPr>
          <a:lstStyle/>
          <a:p>
            <a:pPr>
              <a:lnSpc>
                <a:spcPct val="110000"/>
              </a:lnSpc>
              <a:buSzPct val="110000"/>
            </a:pPr>
            <a:r>
              <a:rPr lang="en-US" sz="2400" dirty="0" smtClean="0">
                <a:solidFill>
                  <a:srgbClr val="595959"/>
                </a:solidFill>
                <a:latin typeface="News Gothic MT"/>
              </a:rPr>
              <a:t>Write a function called factorial that finds the factorial of a single argument.</a:t>
            </a: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r>
              <a:rPr lang="en-US" dirty="0">
                <a:solidFill>
                  <a:srgbClr val="595959"/>
                </a:solidFill>
                <a:latin typeface="News Gothic MT"/>
              </a:rPr>
              <a:t>		</a:t>
            </a:r>
          </a:p>
        </p:txBody>
      </p:sp>
    </p:spTree>
    <p:extLst>
      <p:ext uri="{BB962C8B-B14F-4D97-AF65-F5344CB8AC3E}">
        <p14:creationId xmlns:p14="http://schemas.microsoft.com/office/powerpoint/2010/main" val="332594011"/>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183444" y="107640"/>
            <a:ext cx="8407956" cy="1336680"/>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2" name="TextBox 1"/>
          <p:cNvSpPr txBox="1"/>
          <p:nvPr/>
        </p:nvSpPr>
        <p:spPr>
          <a:xfrm>
            <a:off x="592666" y="1905000"/>
            <a:ext cx="7998733" cy="3938002"/>
          </a:xfrm>
          <a:prstGeom prst="rect">
            <a:avLst/>
          </a:prstGeom>
          <a:noFill/>
        </p:spPr>
        <p:txBody>
          <a:bodyPr wrap="square" rtlCol="0">
            <a:spAutoFit/>
          </a:bodyPr>
          <a:lstStyle/>
          <a:p>
            <a:pPr>
              <a:lnSpc>
                <a:spcPct val="110000"/>
              </a:lnSpc>
              <a:buSzPct val="110000"/>
            </a:pPr>
            <a:r>
              <a:rPr lang="en-US" sz="2400" dirty="0" smtClean="0">
                <a:solidFill>
                  <a:srgbClr val="595959"/>
                </a:solidFill>
                <a:latin typeface="News Gothic MT"/>
              </a:rPr>
              <a:t>Write a function called factorial that finds the factorial of a single argument.</a:t>
            </a:r>
            <a:endParaRPr lang="en-US" sz="2400" dirty="0">
              <a:solidFill>
                <a:srgbClr val="595959"/>
              </a:solidFill>
              <a:latin typeface="News Gothic MT"/>
            </a:endParaRPr>
          </a:p>
          <a:p>
            <a:pPr>
              <a:lnSpc>
                <a:spcPct val="80000"/>
              </a:lnSpc>
              <a:buSzPct val="110000"/>
            </a:pPr>
            <a:endParaRPr lang="en-US" sz="2400" dirty="0" smtClean="0">
              <a:solidFill>
                <a:srgbClr val="595959"/>
              </a:solidFill>
              <a:latin typeface="News Gothic MT"/>
            </a:endParaRPr>
          </a:p>
          <a:p>
            <a:pPr lvl="1">
              <a:lnSpc>
                <a:spcPct val="110000"/>
              </a:lnSpc>
              <a:buSzPct val="110000"/>
            </a:pPr>
            <a:r>
              <a:rPr lang="en-US" sz="2400" dirty="0" err="1" smtClean="0">
                <a:solidFill>
                  <a:srgbClr val="000000"/>
                </a:solidFill>
                <a:latin typeface="Courier"/>
                <a:cs typeface="Courier"/>
              </a:rPr>
              <a:t>def</a:t>
            </a:r>
            <a:r>
              <a:rPr lang="en-US" sz="2400" dirty="0" smtClean="0">
                <a:solidFill>
                  <a:srgbClr val="000000"/>
                </a:solidFill>
                <a:latin typeface="Courier"/>
                <a:cs typeface="Courier"/>
              </a:rPr>
              <a:t> factorial(</a:t>
            </a:r>
            <a:r>
              <a:rPr lang="en-US" sz="2400" dirty="0" err="1" smtClean="0">
                <a:solidFill>
                  <a:srgbClr val="000000"/>
                </a:solidFill>
                <a:latin typeface="Courier"/>
                <a:cs typeface="Courier"/>
              </a:rPr>
              <a:t>num</a:t>
            </a:r>
            <a:r>
              <a:rPr lang="en-US" sz="2400" dirty="0" smtClean="0">
                <a:solidFill>
                  <a:srgbClr val="000000"/>
                </a:solidFill>
                <a:latin typeface="Courier"/>
                <a:cs typeface="Courier"/>
              </a:rPr>
              <a:t>):</a:t>
            </a:r>
          </a:p>
          <a:p>
            <a:pPr lvl="1">
              <a:lnSpc>
                <a:spcPct val="11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result = 1</a:t>
            </a:r>
          </a:p>
          <a:p>
            <a:pPr lvl="1">
              <a:lnSpc>
                <a:spcPct val="11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for count in range(1, num+1):</a:t>
            </a:r>
          </a:p>
          <a:p>
            <a:pPr lvl="1">
              <a:lnSpc>
                <a:spcPct val="110000"/>
              </a:lnSpc>
              <a:buSzPct val="110000"/>
            </a:pPr>
            <a:r>
              <a:rPr lang="en-US" sz="2400" dirty="0">
                <a:solidFill>
                  <a:srgbClr val="000000"/>
                </a:solidFill>
                <a:latin typeface="Courier"/>
                <a:cs typeface="Courier"/>
              </a:rPr>
              <a:t>	</a:t>
            </a:r>
            <a:r>
              <a:rPr lang="en-US" sz="2400" dirty="0" smtClean="0">
                <a:solidFill>
                  <a:srgbClr val="000000"/>
                </a:solidFill>
                <a:latin typeface="Courier"/>
                <a:cs typeface="Courier"/>
              </a:rPr>
              <a:t>	result = count * result</a:t>
            </a:r>
          </a:p>
          <a:p>
            <a:pPr lvl="1">
              <a:lnSpc>
                <a:spcPct val="110000"/>
              </a:lnSpc>
              <a:buSzPct val="110000"/>
            </a:pPr>
            <a:r>
              <a:rPr lang="en-US" sz="2400" dirty="0" smtClean="0">
                <a:solidFill>
                  <a:srgbClr val="000000"/>
                </a:solidFill>
                <a:latin typeface="Courier"/>
                <a:cs typeface="Courier"/>
              </a:rPr>
              <a:t>	return </a:t>
            </a:r>
            <a:r>
              <a:rPr lang="en-US" sz="2400" dirty="0" err="1" smtClean="0">
                <a:solidFill>
                  <a:srgbClr val="000000"/>
                </a:solidFill>
                <a:latin typeface="Courier"/>
                <a:cs typeface="Courier"/>
              </a:rPr>
              <a:t>num</a:t>
            </a:r>
            <a:endParaRPr lang="en-US" sz="2400" dirty="0" smtClean="0">
              <a:solidFill>
                <a:srgbClr val="000000"/>
              </a:solidFill>
              <a:latin typeface="Courier"/>
              <a:cs typeface="Courier"/>
            </a:endParaRPr>
          </a:p>
          <a:p>
            <a:pPr lvl="1">
              <a:lnSpc>
                <a:spcPct val="110000"/>
              </a:lnSpc>
              <a:buSzPct val="110000"/>
            </a:pPr>
            <a:r>
              <a:rPr lang="en-US" sz="2400" dirty="0">
                <a:solidFill>
                  <a:srgbClr val="000000"/>
                </a:solidFill>
                <a:latin typeface="News Gothic MT"/>
              </a:rPr>
              <a:t>	</a:t>
            </a:r>
            <a:r>
              <a:rPr lang="en-US" sz="2400" dirty="0" smtClean="0">
                <a:solidFill>
                  <a:srgbClr val="000000"/>
                </a:solidFill>
                <a:latin typeface="News Gothic MT"/>
              </a:rPr>
              <a:t> </a:t>
            </a:r>
            <a:endParaRPr lang="en-US" sz="2400" dirty="0">
              <a:solidFill>
                <a:srgbClr val="000000"/>
              </a:solidFill>
              <a:latin typeface="News Gothic MT"/>
            </a:endParaRPr>
          </a:p>
          <a:p>
            <a:pPr lvl="1">
              <a:lnSpc>
                <a:spcPct val="110000"/>
              </a:lnSpc>
              <a:buSzPct val="110000"/>
            </a:pPr>
            <a:r>
              <a:rPr lang="en-US" dirty="0">
                <a:solidFill>
                  <a:srgbClr val="000000"/>
                </a:solidFill>
                <a:latin typeface="News Gothic MT"/>
              </a:rPr>
              <a:t>	</a:t>
            </a:r>
          </a:p>
        </p:txBody>
      </p:sp>
    </p:spTree>
    <p:extLst>
      <p:ext uri="{BB962C8B-B14F-4D97-AF65-F5344CB8AC3E}">
        <p14:creationId xmlns:p14="http://schemas.microsoft.com/office/powerpoint/2010/main" val="1346748644"/>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565102"/>
            <a:ext cx="8042040" cy="1035097"/>
          </a:xfrm>
          <a:prstGeom prst="rect">
            <a:avLst/>
          </a:prstGeom>
        </p:spPr>
        <p:txBody>
          <a:bodyPr anchor="b"/>
          <a:lstStyle/>
          <a:p>
            <a:pPr algn="ctr">
              <a:lnSpc>
                <a:spcPct val="100000"/>
              </a:lnSpc>
            </a:pPr>
            <a:r>
              <a:rPr lang="en-US" sz="4600" dirty="0" smtClean="0">
                <a:solidFill>
                  <a:srgbClr val="2C7C9F"/>
                </a:solidFill>
                <a:latin typeface="News Gothic MT"/>
              </a:rPr>
              <a:t>Notes</a:t>
            </a:r>
            <a:endParaRPr dirty="0"/>
          </a:p>
        </p:txBody>
      </p:sp>
      <p:sp>
        <p:nvSpPr>
          <p:cNvPr id="46" name="TextShape 2"/>
          <p:cNvSpPr txBox="1"/>
          <p:nvPr/>
        </p:nvSpPr>
        <p:spPr>
          <a:xfrm>
            <a:off x="549360" y="1797756"/>
            <a:ext cx="8042040" cy="4343040"/>
          </a:xfrm>
          <a:prstGeom prst="rect">
            <a:avLst/>
          </a:prstGeom>
        </p:spPr>
        <p:txBody>
          <a:bodyPr/>
          <a:lstStyle/>
          <a:p>
            <a:pPr marL="342900" indent="-342900">
              <a:lnSpc>
                <a:spcPct val="110000"/>
              </a:lnSpc>
              <a:buSzPct val="110000"/>
              <a:buFont typeface="Arial"/>
              <a:buChar char="•"/>
            </a:pPr>
            <a:r>
              <a:rPr lang="en-US" sz="2400" dirty="0" smtClean="0">
                <a:solidFill>
                  <a:srgbClr val="595959"/>
                </a:solidFill>
                <a:latin typeface="News Gothic MT"/>
              </a:rPr>
              <a:t>The name of the variables in the functions have nothing to do with anything outside of the function.  Feel free to name arguments whatever you like, as long as it makes sense.</a:t>
            </a:r>
          </a:p>
          <a:p>
            <a:pPr marL="342900" indent="-342900">
              <a:lnSpc>
                <a:spcPct val="110000"/>
              </a:lnSpc>
              <a:buSzPct val="110000"/>
              <a:buFont typeface="Arial"/>
              <a:buChar char="•"/>
            </a:pPr>
            <a:endParaRPr lang="en-US" sz="2400" dirty="0" smtClean="0">
              <a:solidFill>
                <a:srgbClr val="595959"/>
              </a:solidFill>
              <a:latin typeface="News Gothic MT"/>
            </a:endParaRPr>
          </a:p>
          <a:p>
            <a:pPr marL="342900" indent="-342900">
              <a:lnSpc>
                <a:spcPct val="110000"/>
              </a:lnSpc>
              <a:buSzPct val="110000"/>
              <a:buFont typeface="Arial"/>
              <a:buChar char="•"/>
            </a:pPr>
            <a:r>
              <a:rPr lang="en-US" sz="2400" dirty="0" smtClean="0">
                <a:solidFill>
                  <a:srgbClr val="595959"/>
                </a:solidFill>
                <a:latin typeface="News Gothic MT"/>
              </a:rPr>
              <a:t>Never name a variable and a function the same thing.  This </a:t>
            </a:r>
            <a:r>
              <a:rPr lang="pl-PL" sz="2400" dirty="0" err="1" smtClean="0">
                <a:solidFill>
                  <a:srgbClr val="595959"/>
                </a:solidFill>
                <a:latin typeface="News Gothic MT"/>
              </a:rPr>
              <a:t>wi</a:t>
            </a:r>
            <a:r>
              <a:rPr lang="en-US" sz="2400" dirty="0" err="1" smtClean="0">
                <a:solidFill>
                  <a:srgbClr val="595959"/>
                </a:solidFill>
                <a:latin typeface="News Gothic MT"/>
              </a:rPr>
              <a:t>ll</a:t>
            </a:r>
            <a:r>
              <a:rPr lang="en-US" sz="2400" dirty="0" smtClean="0">
                <a:solidFill>
                  <a:srgbClr val="595959"/>
                </a:solidFill>
                <a:latin typeface="News Gothic MT"/>
              </a:rPr>
              <a:t> confuse python terribly.</a:t>
            </a:r>
          </a:p>
        </p:txBody>
      </p:sp>
    </p:spTree>
    <p:extLst>
      <p:ext uri="{BB962C8B-B14F-4D97-AF65-F5344CB8AC3E}">
        <p14:creationId xmlns:p14="http://schemas.microsoft.com/office/powerpoint/2010/main" val="3817904696"/>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508658"/>
            <a:ext cx="8042040" cy="620232"/>
          </a:xfrm>
          <a:prstGeom prst="rect">
            <a:avLst/>
          </a:prstGeom>
        </p:spPr>
        <p:txBody>
          <a:bodyPr anchor="b"/>
          <a:lstStyle/>
          <a:p>
            <a:pPr algn="ctr">
              <a:lnSpc>
                <a:spcPct val="100000"/>
              </a:lnSpc>
            </a:pPr>
            <a:r>
              <a:rPr lang="en-US" sz="4600" dirty="0" smtClean="0">
                <a:solidFill>
                  <a:srgbClr val="2C7C9F"/>
                </a:solidFill>
                <a:latin typeface="News Gothic MT"/>
              </a:rPr>
              <a:t>The Main Function</a:t>
            </a:r>
            <a:endParaRPr dirty="0"/>
          </a:p>
        </p:txBody>
      </p:sp>
      <p:sp>
        <p:nvSpPr>
          <p:cNvPr id="46" name="TextShape 2"/>
          <p:cNvSpPr txBox="1"/>
          <p:nvPr/>
        </p:nvSpPr>
        <p:spPr>
          <a:xfrm>
            <a:off x="549360" y="1284111"/>
            <a:ext cx="8042040" cy="4659129"/>
          </a:xfrm>
          <a:prstGeom prst="rect">
            <a:avLst/>
          </a:prstGeom>
        </p:spPr>
        <p:txBody>
          <a:bodyPr/>
          <a:lstStyle/>
          <a:p>
            <a:pPr>
              <a:lnSpc>
                <a:spcPct val="110000"/>
              </a:lnSpc>
              <a:buSzPct val="110000"/>
            </a:pPr>
            <a:r>
              <a:rPr lang="en-US" sz="2400" dirty="0" smtClean="0">
                <a:solidFill>
                  <a:srgbClr val="595959"/>
                </a:solidFill>
                <a:latin typeface="News Gothic MT"/>
              </a:rPr>
              <a:t>From now on, we will be putting our code in a special function known as main.  Main is always called first whenever a program is run.</a:t>
            </a:r>
          </a:p>
          <a:p>
            <a:pPr lvl="1">
              <a:buSzPct val="110000"/>
            </a:pPr>
            <a:endParaRPr lang="en-US" sz="2400" dirty="0">
              <a:solidFill>
                <a:srgbClr val="595959"/>
              </a:solidFill>
              <a:latin typeface="News Gothic MT"/>
            </a:endParaRPr>
          </a:p>
          <a:p>
            <a:pPr lvl="1">
              <a:buSzPct val="110000"/>
            </a:pPr>
            <a:r>
              <a:rPr lang="en-US" sz="2400" dirty="0" err="1" smtClean="0">
                <a:solidFill>
                  <a:srgbClr val="595959"/>
                </a:solidFill>
                <a:latin typeface="Courier"/>
                <a:cs typeface="Courier"/>
              </a:rPr>
              <a:t>def</a:t>
            </a:r>
            <a:r>
              <a:rPr lang="en-US" sz="2400" dirty="0" smtClean="0">
                <a:solidFill>
                  <a:srgbClr val="595959"/>
                </a:solidFill>
                <a:latin typeface="Courier"/>
                <a:cs typeface="Courier"/>
              </a:rPr>
              <a:t> main():</a:t>
            </a:r>
          </a:p>
          <a:p>
            <a:pPr lvl="1">
              <a:buSzPct val="110000"/>
            </a:pPr>
            <a:r>
              <a:rPr lang="en-US" sz="2400" dirty="0">
                <a:solidFill>
                  <a:srgbClr val="595959"/>
                </a:solidFill>
                <a:latin typeface="Courier"/>
                <a:cs typeface="Courier"/>
              </a:rPr>
              <a:t>	</a:t>
            </a:r>
            <a:r>
              <a:rPr lang="en-US" sz="2400" dirty="0" smtClean="0">
                <a:solidFill>
                  <a:srgbClr val="595959"/>
                </a:solidFill>
                <a:latin typeface="Courier"/>
                <a:cs typeface="Courier"/>
              </a:rPr>
              <a:t># All of you code should be here</a:t>
            </a:r>
          </a:p>
          <a:p>
            <a:pPr lvl="1">
              <a:buSzPct val="110000"/>
            </a:pPr>
            <a:endParaRPr lang="en-US" sz="2400" dirty="0">
              <a:solidFill>
                <a:srgbClr val="595959"/>
              </a:solidFill>
              <a:latin typeface="Courier"/>
              <a:cs typeface="Courier"/>
            </a:endParaRPr>
          </a:p>
          <a:p>
            <a:pPr lvl="1">
              <a:buSzPct val="110000"/>
            </a:pPr>
            <a:r>
              <a:rPr lang="en-US" sz="2400" dirty="0" err="1" smtClean="0">
                <a:solidFill>
                  <a:srgbClr val="595959"/>
                </a:solidFill>
                <a:latin typeface="Courier"/>
                <a:cs typeface="Courier"/>
              </a:rPr>
              <a:t>def</a:t>
            </a:r>
            <a:r>
              <a:rPr lang="en-US" sz="2400" dirty="0" smtClean="0">
                <a:solidFill>
                  <a:srgbClr val="595959"/>
                </a:solidFill>
                <a:latin typeface="Courier"/>
                <a:cs typeface="Courier"/>
              </a:rPr>
              <a:t> </a:t>
            </a:r>
            <a:r>
              <a:rPr lang="en-US" sz="2400" dirty="0" err="1" smtClean="0">
                <a:solidFill>
                  <a:srgbClr val="595959"/>
                </a:solidFill>
                <a:latin typeface="Courier"/>
                <a:cs typeface="Courier"/>
              </a:rPr>
              <a:t>someOtherFunctions</a:t>
            </a:r>
            <a:r>
              <a:rPr lang="en-US" sz="2400" dirty="0" smtClean="0">
                <a:solidFill>
                  <a:srgbClr val="595959"/>
                </a:solidFill>
                <a:latin typeface="Courier"/>
                <a:cs typeface="Courier"/>
              </a:rPr>
              <a:t>():</a:t>
            </a:r>
          </a:p>
          <a:p>
            <a:pPr lvl="1">
              <a:buSzPct val="110000"/>
            </a:pPr>
            <a:r>
              <a:rPr lang="en-US" sz="2400" dirty="0">
                <a:solidFill>
                  <a:srgbClr val="595959"/>
                </a:solidFill>
                <a:latin typeface="Courier"/>
                <a:cs typeface="Courier"/>
              </a:rPr>
              <a:t>	</a:t>
            </a:r>
            <a:r>
              <a:rPr lang="en-US" sz="2400" dirty="0" smtClean="0">
                <a:solidFill>
                  <a:srgbClr val="595959"/>
                </a:solidFill>
                <a:latin typeface="Courier"/>
                <a:cs typeface="Courier"/>
              </a:rPr>
              <a:t># More code</a:t>
            </a:r>
          </a:p>
          <a:p>
            <a:pPr lvl="1">
              <a:buSzPct val="110000"/>
            </a:pPr>
            <a:endParaRPr lang="en-US" sz="2400" dirty="0">
              <a:solidFill>
                <a:srgbClr val="595959"/>
              </a:solidFill>
              <a:latin typeface="Courier"/>
              <a:cs typeface="Courier"/>
            </a:endParaRPr>
          </a:p>
          <a:p>
            <a:pPr lvl="1">
              <a:buSzPct val="110000"/>
            </a:pPr>
            <a:r>
              <a:rPr lang="en-US" sz="2400" dirty="0" smtClean="0">
                <a:solidFill>
                  <a:srgbClr val="595959"/>
                </a:solidFill>
                <a:latin typeface="Courier"/>
                <a:cs typeface="Courier"/>
              </a:rPr>
              <a:t>main()</a:t>
            </a:r>
            <a:endParaRPr lang="en-US" sz="2400" dirty="0">
              <a:solidFill>
                <a:srgbClr val="595959"/>
              </a:solidFill>
              <a:latin typeface="Courier"/>
              <a:cs typeface="Courier"/>
            </a:endParaRPr>
          </a:p>
        </p:txBody>
      </p:sp>
    </p:spTree>
    <p:extLst>
      <p:ext uri="{BB962C8B-B14F-4D97-AF65-F5344CB8AC3E}">
        <p14:creationId xmlns:p14="http://schemas.microsoft.com/office/powerpoint/2010/main" val="885772266"/>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508658"/>
            <a:ext cx="8042040" cy="676676"/>
          </a:xfrm>
          <a:prstGeom prst="rect">
            <a:avLst/>
          </a:prstGeom>
        </p:spPr>
        <p:txBody>
          <a:bodyPr anchor="b"/>
          <a:lstStyle/>
          <a:p>
            <a:pPr algn="ctr">
              <a:lnSpc>
                <a:spcPct val="100000"/>
              </a:lnSpc>
            </a:pPr>
            <a:r>
              <a:rPr lang="en-US" sz="4600" dirty="0" smtClean="0">
                <a:solidFill>
                  <a:srgbClr val="2C7C9F"/>
                </a:solidFill>
                <a:latin typeface="News Gothic MT"/>
              </a:rPr>
              <a:t>When To Create Functions</a:t>
            </a:r>
            <a:endParaRPr dirty="0"/>
          </a:p>
        </p:txBody>
      </p:sp>
      <p:sp>
        <p:nvSpPr>
          <p:cNvPr id="46" name="TextShape 2"/>
          <p:cNvSpPr txBox="1"/>
          <p:nvPr/>
        </p:nvSpPr>
        <p:spPr>
          <a:xfrm>
            <a:off x="549360" y="1185333"/>
            <a:ext cx="8042040" cy="4769555"/>
          </a:xfrm>
          <a:prstGeom prst="rect">
            <a:avLst/>
          </a:prstGeom>
        </p:spPr>
        <p:txBody>
          <a:bodyPr/>
          <a:lstStyle/>
          <a:p>
            <a:pPr>
              <a:buSzPct val="110000"/>
            </a:pPr>
            <a:r>
              <a:rPr lang="en-US" sz="2400" dirty="0" smtClean="0">
                <a:solidFill>
                  <a:srgbClr val="595959"/>
                </a:solidFill>
                <a:latin typeface="News Gothic MT"/>
              </a:rPr>
              <a:t>We use functions to organize our code.  From now on in this class, we will use functions whenever possible.</a:t>
            </a:r>
          </a:p>
          <a:p>
            <a:pPr>
              <a:buSzPct val="110000"/>
            </a:pPr>
            <a:endParaRPr lang="en-US" sz="2400" dirty="0">
              <a:solidFill>
                <a:srgbClr val="595959"/>
              </a:solidFill>
              <a:latin typeface="News Gothic MT"/>
              <a:cs typeface="Courier"/>
            </a:endParaRPr>
          </a:p>
          <a:p>
            <a:pPr>
              <a:buSzPct val="110000"/>
            </a:pPr>
            <a:r>
              <a:rPr lang="en-US" sz="2400" dirty="0" smtClean="0">
                <a:solidFill>
                  <a:srgbClr val="595959"/>
                </a:solidFill>
                <a:latin typeface="News Gothic MT"/>
                <a:cs typeface="Courier"/>
              </a:rPr>
              <a:t>You should break your code up into functions when:</a:t>
            </a:r>
          </a:p>
          <a:p>
            <a:pPr>
              <a:buSzPct val="110000"/>
            </a:pPr>
            <a:endParaRPr lang="en-US" sz="2400" dirty="0" smtClean="0">
              <a:solidFill>
                <a:srgbClr val="595959"/>
              </a:solidFill>
              <a:latin typeface="News Gothic MT"/>
              <a:cs typeface="Courier"/>
            </a:endParaRPr>
          </a:p>
          <a:p>
            <a:pPr marL="342900" indent="-342900">
              <a:buSzPct val="110000"/>
              <a:buFont typeface="Arial"/>
              <a:buChar char="•"/>
            </a:pPr>
            <a:r>
              <a:rPr lang="en-US" sz="2400" dirty="0" smtClean="0">
                <a:solidFill>
                  <a:srgbClr val="595959"/>
                </a:solidFill>
                <a:latin typeface="News Gothic MT"/>
                <a:cs typeface="Courier"/>
              </a:rPr>
              <a:t>You have a clear, self contained process that can be isolated from the code around it.</a:t>
            </a:r>
          </a:p>
          <a:p>
            <a:pPr marL="342900" indent="-342900">
              <a:buSzPct val="110000"/>
              <a:buFont typeface="Arial"/>
              <a:buChar char="•"/>
            </a:pPr>
            <a:endParaRPr lang="en-US" sz="2400" dirty="0">
              <a:solidFill>
                <a:srgbClr val="595959"/>
              </a:solidFill>
              <a:latin typeface="News Gothic MT"/>
              <a:cs typeface="Courier"/>
            </a:endParaRPr>
          </a:p>
          <a:p>
            <a:pPr marL="342900" indent="-342900">
              <a:buSzPct val="110000"/>
              <a:buFont typeface="Arial"/>
              <a:buChar char="•"/>
            </a:pPr>
            <a:r>
              <a:rPr lang="en-US" sz="2400" dirty="0" smtClean="0">
                <a:solidFill>
                  <a:srgbClr val="595959"/>
                </a:solidFill>
                <a:latin typeface="News Gothic MT"/>
                <a:cs typeface="Courier"/>
              </a:rPr>
              <a:t>You have an operation that may need to be performed multiple times.</a:t>
            </a:r>
          </a:p>
          <a:p>
            <a:pPr marL="342900" indent="-342900">
              <a:buSzPct val="110000"/>
              <a:buFont typeface="Arial"/>
              <a:buChar char="•"/>
            </a:pPr>
            <a:endParaRPr lang="en-US" sz="2400" dirty="0">
              <a:solidFill>
                <a:srgbClr val="595959"/>
              </a:solidFill>
              <a:latin typeface="News Gothic MT"/>
              <a:cs typeface="Courier"/>
            </a:endParaRPr>
          </a:p>
          <a:p>
            <a:pPr marL="342900" indent="-342900">
              <a:buSzPct val="110000"/>
              <a:buFont typeface="Arial"/>
              <a:buChar char="•"/>
            </a:pPr>
            <a:r>
              <a:rPr lang="en-US" sz="2400" dirty="0" smtClean="0">
                <a:solidFill>
                  <a:srgbClr val="595959"/>
                </a:solidFill>
                <a:latin typeface="News Gothic MT"/>
                <a:cs typeface="Courier"/>
              </a:rPr>
              <a:t>It will simplify the readability of your code.</a:t>
            </a:r>
            <a:endParaRPr lang="en-US" sz="2400" dirty="0">
              <a:solidFill>
                <a:srgbClr val="595959"/>
              </a:solidFill>
              <a:latin typeface="Courier"/>
              <a:cs typeface="Courier"/>
            </a:endParaRPr>
          </a:p>
        </p:txBody>
      </p:sp>
    </p:spTree>
    <p:extLst>
      <p:ext uri="{BB962C8B-B14F-4D97-AF65-F5344CB8AC3E}">
        <p14:creationId xmlns:p14="http://schemas.microsoft.com/office/powerpoint/2010/main" val="4026353511"/>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Motivation</a:t>
            </a:r>
            <a:endParaRPr dirty="0"/>
          </a:p>
        </p:txBody>
      </p:sp>
      <p:sp>
        <p:nvSpPr>
          <p:cNvPr id="46" name="TextShape 2"/>
          <p:cNvSpPr txBox="1"/>
          <p:nvPr/>
        </p:nvSpPr>
        <p:spPr>
          <a:xfrm>
            <a:off x="549360" y="1600200"/>
            <a:ext cx="8042040" cy="4343040"/>
          </a:xfrm>
          <a:prstGeom prst="rect">
            <a:avLst/>
          </a:prstGeom>
        </p:spPr>
        <p:txBody>
          <a:bodyPr/>
          <a:lstStyle/>
          <a:p>
            <a:pPr>
              <a:lnSpc>
                <a:spcPct val="110000"/>
              </a:lnSpc>
              <a:buSzPct val="110000"/>
            </a:pPr>
            <a:r>
              <a:rPr lang="en-US" sz="2400" dirty="0" smtClean="0">
                <a:solidFill>
                  <a:srgbClr val="595959"/>
                </a:solidFill>
                <a:latin typeface="News Gothic MT"/>
              </a:rPr>
              <a:t>What if we want to do this multiple times in our program?  We don’t want to rewrite the code multiple times.</a:t>
            </a:r>
          </a:p>
          <a:p>
            <a:pPr>
              <a:lnSpc>
                <a:spcPct val="110000"/>
              </a:lnSpc>
              <a:buSzPct val="110000"/>
            </a:pPr>
            <a:endParaRPr lang="en-US" sz="2400" dirty="0">
              <a:solidFill>
                <a:srgbClr val="595959"/>
              </a:solidFill>
              <a:latin typeface="News Gothic MT"/>
            </a:endParaRPr>
          </a:p>
          <a:p>
            <a:pPr>
              <a:lnSpc>
                <a:spcPct val="110000"/>
              </a:lnSpc>
              <a:buSzPct val="110000"/>
            </a:pPr>
            <a:r>
              <a:rPr lang="en-US" sz="2400" dirty="0" smtClean="0">
                <a:solidFill>
                  <a:srgbClr val="595959"/>
                </a:solidFill>
                <a:latin typeface="News Gothic MT"/>
              </a:rPr>
              <a:t>What variables do we need access to in order to find the maximum of a list?</a:t>
            </a:r>
          </a:p>
          <a:p>
            <a:pPr>
              <a:lnSpc>
                <a:spcPct val="110000"/>
              </a:lnSpc>
              <a:buSzPct val="110000"/>
            </a:pPr>
            <a:endParaRPr lang="en-US" sz="2400" dirty="0">
              <a:solidFill>
                <a:srgbClr val="595959"/>
              </a:solidFill>
              <a:latin typeface="News Gothic MT"/>
            </a:endParaRPr>
          </a:p>
          <a:p>
            <a:pPr>
              <a:lnSpc>
                <a:spcPct val="110000"/>
              </a:lnSpc>
              <a:buSzPct val="110000"/>
            </a:pPr>
            <a:r>
              <a:rPr lang="en-US" sz="2400" dirty="0" smtClean="0">
                <a:solidFill>
                  <a:srgbClr val="595959"/>
                </a:solidFill>
                <a:latin typeface="News Gothic MT"/>
              </a:rPr>
              <a:t>What piece of information will we have when we’re done?</a:t>
            </a:r>
          </a:p>
        </p:txBody>
      </p:sp>
    </p:spTree>
    <p:extLst>
      <p:ext uri="{BB962C8B-B14F-4D97-AF65-F5344CB8AC3E}">
        <p14:creationId xmlns:p14="http://schemas.microsoft.com/office/powerpoint/2010/main" val="3896134862"/>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Functions</a:t>
            </a:r>
            <a:endParaRPr dirty="0"/>
          </a:p>
        </p:txBody>
      </p:sp>
      <p:sp>
        <p:nvSpPr>
          <p:cNvPr id="46" name="TextShape 2"/>
          <p:cNvSpPr txBox="1"/>
          <p:nvPr/>
        </p:nvSpPr>
        <p:spPr>
          <a:xfrm>
            <a:off x="549360" y="1600200"/>
            <a:ext cx="8042040" cy="4343040"/>
          </a:xfrm>
          <a:prstGeom prst="rect">
            <a:avLst/>
          </a:prstGeom>
        </p:spPr>
        <p:txBody>
          <a:bodyPr/>
          <a:lstStyle/>
          <a:p>
            <a:pPr>
              <a:lnSpc>
                <a:spcPct val="80000"/>
              </a:lnSpc>
              <a:buSzPct val="110000"/>
            </a:pPr>
            <a:r>
              <a:rPr lang="en-US" sz="2400" dirty="0" smtClean="0">
                <a:solidFill>
                  <a:srgbClr val="595959"/>
                </a:solidFill>
                <a:latin typeface="News Gothic MT"/>
              </a:rPr>
              <a:t>We can create a </a:t>
            </a:r>
            <a:r>
              <a:rPr lang="en-US" sz="2400" b="1" dirty="0" smtClean="0">
                <a:solidFill>
                  <a:srgbClr val="595959"/>
                </a:solidFill>
                <a:latin typeface="News Gothic MT"/>
              </a:rPr>
              <a:t>function </a:t>
            </a:r>
            <a:r>
              <a:rPr lang="en-US" sz="2400" dirty="0" smtClean="0">
                <a:solidFill>
                  <a:srgbClr val="595959"/>
                </a:solidFill>
                <a:latin typeface="News Gothic MT"/>
              </a:rPr>
              <a:t>to find the maximum whenever we want to!</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Think of a function as a machine that you stick some input into, and your results pop out.</a:t>
            </a: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smtClean="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smtClean="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smtClean="0">
              <a:solidFill>
                <a:srgbClr val="595959"/>
              </a:solidFill>
              <a:latin typeface="News Gothic MT"/>
            </a:endParaRPr>
          </a:p>
          <a:p>
            <a:pPr>
              <a:lnSpc>
                <a:spcPct val="80000"/>
              </a:lnSpc>
              <a:buSzPct val="110000"/>
            </a:pPr>
            <a:r>
              <a:rPr lang="en-US" sz="2400" dirty="0" smtClean="0">
                <a:solidFill>
                  <a:srgbClr val="595959"/>
                </a:solidFill>
                <a:latin typeface="News Gothic MT"/>
              </a:rPr>
              <a:t>So for our example, our </a:t>
            </a:r>
            <a:r>
              <a:rPr lang="en-US" sz="2400" dirty="0" err="1" smtClean="0">
                <a:solidFill>
                  <a:srgbClr val="595959"/>
                </a:solidFill>
                <a:latin typeface="News Gothic MT"/>
              </a:rPr>
              <a:t>listMax</a:t>
            </a:r>
            <a:r>
              <a:rPr lang="en-US" sz="2400" dirty="0" smtClean="0">
                <a:solidFill>
                  <a:srgbClr val="595959"/>
                </a:solidFill>
                <a:latin typeface="News Gothic MT"/>
              </a:rPr>
              <a:t> function would have to have the list go in, and would spit the maximum back out.</a:t>
            </a:r>
          </a:p>
          <a:p>
            <a:pPr>
              <a:lnSpc>
                <a:spcPct val="80000"/>
              </a:lnSpc>
              <a:buSzPct val="110000"/>
            </a:pPr>
            <a:endParaRPr lang="en-US" sz="2400" dirty="0">
              <a:solidFill>
                <a:srgbClr val="595959"/>
              </a:solidFill>
              <a:latin typeface="News Gothic MT"/>
            </a:endParaRPr>
          </a:p>
        </p:txBody>
      </p:sp>
      <p:sp>
        <p:nvSpPr>
          <p:cNvPr id="3" name="TextBox 2"/>
          <p:cNvSpPr txBox="1"/>
          <p:nvPr/>
        </p:nvSpPr>
        <p:spPr>
          <a:xfrm>
            <a:off x="804342" y="3908776"/>
            <a:ext cx="1566334" cy="369332"/>
          </a:xfrm>
          <a:prstGeom prst="rect">
            <a:avLst/>
          </a:prstGeom>
          <a:noFill/>
          <a:ln>
            <a:solidFill>
              <a:schemeClr val="tx1"/>
            </a:solidFill>
          </a:ln>
        </p:spPr>
        <p:txBody>
          <a:bodyPr wrap="square" rtlCol="0">
            <a:spAutoFit/>
          </a:bodyPr>
          <a:lstStyle/>
          <a:p>
            <a:r>
              <a:rPr lang="en-US" dirty="0" err="1" smtClean="0"/>
              <a:t>myList</a:t>
            </a:r>
            <a:endParaRPr lang="en-US" dirty="0"/>
          </a:p>
        </p:txBody>
      </p:sp>
      <p:sp>
        <p:nvSpPr>
          <p:cNvPr id="4" name="Right Arrow 3"/>
          <p:cNvSpPr/>
          <p:nvPr/>
        </p:nvSpPr>
        <p:spPr>
          <a:xfrm>
            <a:off x="2511787" y="3880554"/>
            <a:ext cx="832555" cy="3693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Cloud 4"/>
          <p:cNvSpPr/>
          <p:nvPr/>
        </p:nvSpPr>
        <p:spPr>
          <a:xfrm>
            <a:off x="3534834" y="3555999"/>
            <a:ext cx="1622777" cy="1213556"/>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3810007" y="3848286"/>
            <a:ext cx="1058333" cy="646331"/>
          </a:xfrm>
          <a:prstGeom prst="rect">
            <a:avLst/>
          </a:prstGeom>
          <a:noFill/>
        </p:spPr>
        <p:txBody>
          <a:bodyPr wrap="square" rtlCol="0">
            <a:spAutoFit/>
          </a:bodyPr>
          <a:lstStyle/>
          <a:p>
            <a:r>
              <a:rPr lang="en-US" dirty="0" smtClean="0"/>
              <a:t>Function</a:t>
            </a:r>
          </a:p>
          <a:p>
            <a:r>
              <a:rPr lang="en-US" dirty="0" smtClean="0"/>
              <a:t>code</a:t>
            </a:r>
            <a:endParaRPr lang="en-US" dirty="0"/>
          </a:p>
        </p:txBody>
      </p:sp>
      <p:sp>
        <p:nvSpPr>
          <p:cNvPr id="7" name="Right Arrow 6"/>
          <p:cNvSpPr/>
          <p:nvPr/>
        </p:nvSpPr>
        <p:spPr>
          <a:xfrm>
            <a:off x="5418674" y="3880554"/>
            <a:ext cx="1016000" cy="39755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6587075" y="3876510"/>
            <a:ext cx="1566334" cy="369332"/>
          </a:xfrm>
          <a:prstGeom prst="rect">
            <a:avLst/>
          </a:prstGeom>
          <a:noFill/>
          <a:ln>
            <a:solidFill>
              <a:schemeClr val="tx1"/>
            </a:solidFill>
          </a:ln>
        </p:spPr>
        <p:txBody>
          <a:bodyPr wrap="square" rtlCol="0">
            <a:spAutoFit/>
          </a:bodyPr>
          <a:lstStyle/>
          <a:p>
            <a:r>
              <a:rPr lang="en-US" dirty="0" smtClean="0"/>
              <a:t>maximum</a:t>
            </a:r>
            <a:endParaRPr lang="en-US" dirty="0"/>
          </a:p>
        </p:txBody>
      </p:sp>
    </p:spTree>
    <p:extLst>
      <p:ext uri="{BB962C8B-B14F-4D97-AF65-F5344CB8AC3E}">
        <p14:creationId xmlns:p14="http://schemas.microsoft.com/office/powerpoint/2010/main" val="4041702318"/>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809582"/>
          </a:xfrm>
          <a:prstGeom prst="rect">
            <a:avLst/>
          </a:prstGeom>
        </p:spPr>
        <p:txBody>
          <a:bodyPr anchor="b"/>
          <a:lstStyle/>
          <a:p>
            <a:pPr algn="ctr">
              <a:lnSpc>
                <a:spcPct val="100000"/>
              </a:lnSpc>
            </a:pPr>
            <a:r>
              <a:rPr lang="en-US" sz="4600" dirty="0" smtClean="0">
                <a:solidFill>
                  <a:srgbClr val="2C7C9F"/>
                </a:solidFill>
                <a:latin typeface="News Gothic MT"/>
              </a:rPr>
              <a:t>Vocab</a:t>
            </a:r>
            <a:endParaRPr dirty="0"/>
          </a:p>
        </p:txBody>
      </p:sp>
      <p:sp>
        <p:nvSpPr>
          <p:cNvPr id="46" name="TextShape 2"/>
          <p:cNvSpPr txBox="1"/>
          <p:nvPr/>
        </p:nvSpPr>
        <p:spPr>
          <a:xfrm>
            <a:off x="549360" y="1072444"/>
            <a:ext cx="8042040" cy="4870796"/>
          </a:xfrm>
          <a:prstGeom prst="rect">
            <a:avLst/>
          </a:prstGeom>
        </p:spPr>
        <p:txBody>
          <a:bodyPr/>
          <a:lstStyle/>
          <a:p>
            <a:pPr>
              <a:lnSpc>
                <a:spcPct val="110000"/>
              </a:lnSpc>
              <a:spcBef>
                <a:spcPts val="1200"/>
              </a:spcBef>
              <a:buSzPct val="110000"/>
            </a:pPr>
            <a:r>
              <a:rPr lang="en-US" sz="2400" dirty="0" smtClean="0">
                <a:solidFill>
                  <a:srgbClr val="595959"/>
                </a:solidFill>
                <a:latin typeface="News Gothic MT"/>
              </a:rPr>
              <a:t>The inputs for a function are called </a:t>
            </a:r>
            <a:r>
              <a:rPr lang="en-US" sz="2400" b="1" dirty="0" smtClean="0">
                <a:solidFill>
                  <a:srgbClr val="595959"/>
                </a:solidFill>
                <a:latin typeface="News Gothic MT"/>
              </a:rPr>
              <a:t>arguments.  </a:t>
            </a:r>
            <a:r>
              <a:rPr lang="en-US" sz="2400" dirty="0" smtClean="0">
                <a:solidFill>
                  <a:srgbClr val="595959"/>
                </a:solidFill>
                <a:latin typeface="News Gothic MT"/>
              </a:rPr>
              <a:t>A function can have as many arguments as it needs to fulfill its purpose.</a:t>
            </a:r>
          </a:p>
          <a:p>
            <a:pPr marL="342900" indent="-342900">
              <a:lnSpc>
                <a:spcPct val="110000"/>
              </a:lnSpc>
              <a:spcBef>
                <a:spcPts val="1200"/>
              </a:spcBef>
              <a:buSzPct val="110000"/>
              <a:buFont typeface="Arial"/>
              <a:buChar char="•"/>
            </a:pPr>
            <a:r>
              <a:rPr lang="en-US" sz="2400" dirty="0" smtClean="0">
                <a:solidFill>
                  <a:srgbClr val="595959"/>
                </a:solidFill>
                <a:latin typeface="News Gothic MT"/>
              </a:rPr>
              <a:t>For example, a function that counts the number of times some number x appears in a list would need the number x, as well as the list.</a:t>
            </a:r>
          </a:p>
          <a:p>
            <a:pPr>
              <a:lnSpc>
                <a:spcPct val="110000"/>
              </a:lnSpc>
              <a:spcBef>
                <a:spcPts val="1200"/>
              </a:spcBef>
              <a:buSzPct val="110000"/>
            </a:pPr>
            <a:endParaRPr lang="en-US" sz="2400" dirty="0" smtClean="0">
              <a:solidFill>
                <a:srgbClr val="595959"/>
              </a:solidFill>
              <a:latin typeface="News Gothic MT"/>
            </a:endParaRPr>
          </a:p>
          <a:p>
            <a:pPr>
              <a:lnSpc>
                <a:spcPct val="110000"/>
              </a:lnSpc>
              <a:spcBef>
                <a:spcPts val="1200"/>
              </a:spcBef>
              <a:buSzPct val="110000"/>
            </a:pPr>
            <a:r>
              <a:rPr lang="en-US" sz="2400" dirty="0" smtClean="0">
                <a:solidFill>
                  <a:srgbClr val="595959"/>
                </a:solidFill>
                <a:latin typeface="News Gothic MT"/>
              </a:rPr>
              <a:t>The result of a function is called the </a:t>
            </a:r>
            <a:r>
              <a:rPr lang="en-US" sz="2400" b="1" dirty="0" smtClean="0">
                <a:solidFill>
                  <a:srgbClr val="595959"/>
                </a:solidFill>
                <a:latin typeface="News Gothic MT"/>
              </a:rPr>
              <a:t>return value.</a:t>
            </a:r>
          </a:p>
          <a:p>
            <a:pPr marL="342900" indent="-342900">
              <a:lnSpc>
                <a:spcPct val="110000"/>
              </a:lnSpc>
              <a:spcBef>
                <a:spcPts val="1200"/>
              </a:spcBef>
              <a:buSzPct val="110000"/>
              <a:buFont typeface="Arial"/>
              <a:buChar char="•"/>
            </a:pPr>
            <a:r>
              <a:rPr lang="en-US" sz="2400" dirty="0" smtClean="0">
                <a:solidFill>
                  <a:srgbClr val="595959"/>
                </a:solidFill>
                <a:latin typeface="News Gothic MT"/>
              </a:rPr>
              <a:t>In the example above, the return value would be the number of times x appears.</a:t>
            </a:r>
          </a:p>
        </p:txBody>
      </p:sp>
    </p:spTree>
    <p:extLst>
      <p:ext uri="{BB962C8B-B14F-4D97-AF65-F5344CB8AC3E}">
        <p14:creationId xmlns:p14="http://schemas.microsoft.com/office/powerpoint/2010/main" val="2523070729"/>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You’ve Called Functions Before!</a:t>
            </a:r>
            <a:endParaRPr dirty="0"/>
          </a:p>
        </p:txBody>
      </p:sp>
      <p:sp>
        <p:nvSpPr>
          <p:cNvPr id="46" name="TextShape 2"/>
          <p:cNvSpPr txBox="1"/>
          <p:nvPr/>
        </p:nvSpPr>
        <p:spPr>
          <a:xfrm>
            <a:off x="549360" y="1600200"/>
            <a:ext cx="8042040" cy="4343040"/>
          </a:xfrm>
          <a:prstGeom prst="rect">
            <a:avLst/>
          </a:prstGeom>
        </p:spPr>
        <p:txBody>
          <a:bodyPr/>
          <a:lstStyle/>
          <a:p>
            <a:pPr>
              <a:lnSpc>
                <a:spcPct val="80000"/>
              </a:lnSpc>
              <a:buSzPct val="110000"/>
            </a:pPr>
            <a:endParaRPr lang="en-US" sz="2400" dirty="0" smtClean="0">
              <a:solidFill>
                <a:schemeClr val="tx1">
                  <a:lumMod val="65000"/>
                  <a:lumOff val="35000"/>
                </a:schemeClr>
              </a:solidFill>
              <a:latin typeface="News Gothic MT"/>
            </a:endParaRPr>
          </a:p>
          <a:p>
            <a:pPr>
              <a:lnSpc>
                <a:spcPct val="80000"/>
              </a:lnSpc>
              <a:buSzPct val="110000"/>
            </a:pPr>
            <a:r>
              <a:rPr lang="en-US" sz="2400" dirty="0">
                <a:solidFill>
                  <a:srgbClr val="000000"/>
                </a:solidFill>
                <a:latin typeface="Courier"/>
                <a:cs typeface="Courier"/>
              </a:rPr>
              <a:t>print</a:t>
            </a:r>
            <a:r>
              <a:rPr lang="en-US" sz="2400" dirty="0" smtClean="0">
                <a:solidFill>
                  <a:srgbClr val="000000"/>
                </a:solidFill>
                <a:latin typeface="Courier"/>
                <a:cs typeface="Courier"/>
              </a:rPr>
              <a:t>("Hello</a:t>
            </a:r>
            <a:r>
              <a:rPr lang="en-US" sz="2400" dirty="0">
                <a:solidFill>
                  <a:srgbClr val="000000"/>
                </a:solidFill>
                <a:latin typeface="Courier"/>
                <a:cs typeface="Courier"/>
              </a:rPr>
              <a:t>"</a:t>
            </a:r>
            <a:r>
              <a:rPr lang="en-US" sz="2400" dirty="0" smtClean="0">
                <a:solidFill>
                  <a:srgbClr val="000000"/>
                </a:solidFill>
                <a:latin typeface="Courier"/>
                <a:cs typeface="Courier"/>
              </a:rPr>
              <a:t>)</a:t>
            </a:r>
            <a:endParaRPr lang="en-US" sz="2400" dirty="0">
              <a:solidFill>
                <a:srgbClr val="000000"/>
              </a:solidFill>
              <a:latin typeface="Courier"/>
              <a:cs typeface="Courier"/>
            </a:endParaRPr>
          </a:p>
        </p:txBody>
      </p:sp>
      <p:sp>
        <p:nvSpPr>
          <p:cNvPr id="3" name="Up Arrow 2"/>
          <p:cNvSpPr/>
          <p:nvPr/>
        </p:nvSpPr>
        <p:spPr>
          <a:xfrm>
            <a:off x="1975556" y="2441222"/>
            <a:ext cx="338666" cy="649111"/>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1975556" y="3274999"/>
            <a:ext cx="4684889" cy="369332"/>
          </a:xfrm>
          <a:prstGeom prst="rect">
            <a:avLst/>
          </a:prstGeom>
          <a:noFill/>
        </p:spPr>
        <p:txBody>
          <a:bodyPr wrap="square" rtlCol="0">
            <a:spAutoFit/>
          </a:bodyPr>
          <a:lstStyle/>
          <a:p>
            <a:r>
              <a:rPr lang="en-US" dirty="0" smtClean="0"/>
              <a:t>The thing you want to print.</a:t>
            </a:r>
            <a:endParaRPr lang="en-US" dirty="0"/>
          </a:p>
        </p:txBody>
      </p:sp>
      <p:sp>
        <p:nvSpPr>
          <p:cNvPr id="5" name="Up Arrow 4"/>
          <p:cNvSpPr/>
          <p:nvPr/>
        </p:nvSpPr>
        <p:spPr>
          <a:xfrm>
            <a:off x="853722" y="2483556"/>
            <a:ext cx="493889" cy="2187222"/>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467556" y="4318000"/>
            <a:ext cx="3979334" cy="923330"/>
          </a:xfrm>
          <a:prstGeom prst="rect">
            <a:avLst/>
          </a:prstGeom>
          <a:noFill/>
        </p:spPr>
        <p:txBody>
          <a:bodyPr wrap="square" rtlCol="0">
            <a:spAutoFit/>
          </a:bodyPr>
          <a:lstStyle/>
          <a:p>
            <a:r>
              <a:rPr lang="en-US" dirty="0" smtClean="0"/>
              <a:t>Print doesn’t return anything!  It has a side effect, but doesn’t give anything back.</a:t>
            </a:r>
            <a:endParaRPr lang="en-US" dirty="0"/>
          </a:p>
        </p:txBody>
      </p:sp>
    </p:spTree>
    <p:extLst>
      <p:ext uri="{BB962C8B-B14F-4D97-AF65-F5344CB8AC3E}">
        <p14:creationId xmlns:p14="http://schemas.microsoft.com/office/powerpoint/2010/main" val="1263575980"/>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You’ve Called Functions Before!</a:t>
            </a:r>
            <a:endParaRPr dirty="0"/>
          </a:p>
        </p:txBody>
      </p:sp>
      <p:sp>
        <p:nvSpPr>
          <p:cNvPr id="46" name="TextShape 2"/>
          <p:cNvSpPr txBox="1"/>
          <p:nvPr/>
        </p:nvSpPr>
        <p:spPr>
          <a:xfrm>
            <a:off x="323582" y="1600200"/>
            <a:ext cx="8467640" cy="4343040"/>
          </a:xfrm>
          <a:prstGeom prst="rect">
            <a:avLst/>
          </a:prstGeom>
        </p:spPr>
        <p:txBody>
          <a:bodyPr/>
          <a:lstStyle/>
          <a:p>
            <a:pPr>
              <a:lnSpc>
                <a:spcPct val="80000"/>
              </a:lnSpc>
              <a:buSzPct val="110000"/>
            </a:pPr>
            <a:endParaRPr lang="en-US" sz="2400" dirty="0" smtClean="0">
              <a:solidFill>
                <a:srgbClr val="000000"/>
              </a:solidFill>
              <a:latin typeface="Courier"/>
              <a:cs typeface="Courier"/>
            </a:endParaRPr>
          </a:p>
          <a:p>
            <a:pPr>
              <a:lnSpc>
                <a:spcPct val="80000"/>
              </a:lnSpc>
              <a:buSzPct val="110000"/>
            </a:pPr>
            <a:r>
              <a:rPr lang="en-US" sz="2400" dirty="0" smtClean="0">
                <a:solidFill>
                  <a:srgbClr val="000000"/>
                </a:solidFill>
                <a:latin typeface="Courier"/>
                <a:cs typeface="Courier"/>
              </a:rPr>
              <a:t>width = </a:t>
            </a:r>
            <a:r>
              <a:rPr lang="en-US" sz="2400" dirty="0" err="1" smtClean="0">
                <a:solidFill>
                  <a:srgbClr val="000000"/>
                </a:solidFill>
                <a:latin typeface="Courier"/>
                <a:cs typeface="Courier"/>
              </a:rPr>
              <a:t>int</a:t>
            </a:r>
            <a:r>
              <a:rPr lang="en-US" sz="2400" dirty="0" smtClean="0">
                <a:solidFill>
                  <a:srgbClr val="000000"/>
                </a:solidFill>
                <a:latin typeface="Courier"/>
                <a:cs typeface="Courier"/>
              </a:rPr>
              <a:t>(input("</a:t>
            </a:r>
            <a:r>
              <a:rPr lang="en-US" sz="2400" dirty="0">
                <a:solidFill>
                  <a:srgbClr val="000000"/>
                </a:solidFill>
                <a:latin typeface="Courier"/>
                <a:cs typeface="Courier"/>
              </a:rPr>
              <a:t>E</a:t>
            </a:r>
            <a:r>
              <a:rPr lang="en-US" sz="2400" dirty="0" smtClean="0">
                <a:solidFill>
                  <a:srgbClr val="000000"/>
                </a:solidFill>
                <a:latin typeface="Courier"/>
                <a:cs typeface="Courier"/>
              </a:rPr>
              <a:t>nter the box width: "))</a:t>
            </a:r>
          </a:p>
        </p:txBody>
      </p:sp>
      <p:sp>
        <p:nvSpPr>
          <p:cNvPr id="3" name="Up Arrow 2"/>
          <p:cNvSpPr/>
          <p:nvPr/>
        </p:nvSpPr>
        <p:spPr>
          <a:xfrm>
            <a:off x="4233331" y="2271889"/>
            <a:ext cx="338666" cy="649111"/>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582332" y="3090333"/>
            <a:ext cx="4684889" cy="646331"/>
          </a:xfrm>
          <a:prstGeom prst="rect">
            <a:avLst/>
          </a:prstGeom>
          <a:noFill/>
        </p:spPr>
        <p:txBody>
          <a:bodyPr wrap="square" rtlCol="0">
            <a:spAutoFit/>
          </a:bodyPr>
          <a:lstStyle/>
          <a:p>
            <a:r>
              <a:rPr lang="en-US" dirty="0" smtClean="0"/>
              <a:t>“Please enter the box width: “ is the argument, the prompt to the user.</a:t>
            </a:r>
            <a:endParaRPr lang="en-US" dirty="0"/>
          </a:p>
        </p:txBody>
      </p:sp>
      <p:sp>
        <p:nvSpPr>
          <p:cNvPr id="5" name="Up Arrow 4"/>
          <p:cNvSpPr/>
          <p:nvPr/>
        </p:nvSpPr>
        <p:spPr>
          <a:xfrm>
            <a:off x="1255888" y="2483556"/>
            <a:ext cx="493889" cy="2187222"/>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890888" y="4289778"/>
            <a:ext cx="3979334" cy="646331"/>
          </a:xfrm>
          <a:prstGeom prst="rect">
            <a:avLst/>
          </a:prstGeom>
          <a:noFill/>
        </p:spPr>
        <p:txBody>
          <a:bodyPr wrap="square" rtlCol="0">
            <a:spAutoFit/>
          </a:bodyPr>
          <a:lstStyle/>
          <a:p>
            <a:r>
              <a:rPr lang="en-US" dirty="0" smtClean="0"/>
              <a:t>The return value of the </a:t>
            </a:r>
            <a:r>
              <a:rPr lang="en-US" dirty="0" err="1" smtClean="0"/>
              <a:t>int</a:t>
            </a:r>
            <a:r>
              <a:rPr lang="en-US" dirty="0" smtClean="0"/>
              <a:t> function is stored in width.</a:t>
            </a:r>
            <a:endParaRPr lang="en-US" dirty="0"/>
          </a:p>
        </p:txBody>
      </p:sp>
    </p:spTree>
    <p:extLst>
      <p:ext uri="{BB962C8B-B14F-4D97-AF65-F5344CB8AC3E}">
        <p14:creationId xmlns:p14="http://schemas.microsoft.com/office/powerpoint/2010/main" val="1451814321"/>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You’ve Called Functions Before!</a:t>
            </a:r>
            <a:endParaRPr dirty="0"/>
          </a:p>
        </p:txBody>
      </p:sp>
      <p:sp>
        <p:nvSpPr>
          <p:cNvPr id="46" name="TextShape 2"/>
          <p:cNvSpPr txBox="1"/>
          <p:nvPr/>
        </p:nvSpPr>
        <p:spPr>
          <a:xfrm>
            <a:off x="549360" y="1600200"/>
            <a:ext cx="8042040" cy="4343040"/>
          </a:xfrm>
          <a:prstGeom prst="rect">
            <a:avLst/>
          </a:prstGeom>
        </p:spPr>
        <p:txBody>
          <a:bodyPr/>
          <a:lstStyle/>
          <a:p>
            <a:pPr>
              <a:lnSpc>
                <a:spcPct val="80000"/>
              </a:lnSpc>
              <a:buSzPct val="110000"/>
            </a:pPr>
            <a:endParaRPr lang="en-US" sz="2400" dirty="0" smtClean="0">
              <a:solidFill>
                <a:srgbClr val="000000"/>
              </a:solidFill>
              <a:latin typeface="Courier"/>
              <a:cs typeface="Courier"/>
            </a:endParaRPr>
          </a:p>
          <a:p>
            <a:pPr>
              <a:lnSpc>
                <a:spcPct val="80000"/>
              </a:lnSpc>
              <a:buSzPct val="110000"/>
            </a:pPr>
            <a:r>
              <a:rPr lang="en-US" sz="2400" dirty="0" err="1" smtClean="0">
                <a:solidFill>
                  <a:srgbClr val="000000"/>
                </a:solidFill>
                <a:latin typeface="Courier"/>
                <a:cs typeface="Courier"/>
              </a:rPr>
              <a:t>someVar</a:t>
            </a:r>
            <a:r>
              <a:rPr lang="en-US" sz="2400" dirty="0" smtClean="0">
                <a:solidFill>
                  <a:srgbClr val="000000"/>
                </a:solidFill>
                <a:latin typeface="Courier"/>
                <a:cs typeface="Courier"/>
              </a:rPr>
              <a:t> = range(0, 40)</a:t>
            </a:r>
          </a:p>
        </p:txBody>
      </p:sp>
      <p:sp>
        <p:nvSpPr>
          <p:cNvPr id="3" name="Up Arrow 2"/>
          <p:cNvSpPr/>
          <p:nvPr/>
        </p:nvSpPr>
        <p:spPr>
          <a:xfrm>
            <a:off x="2892778" y="2271889"/>
            <a:ext cx="338666" cy="649111"/>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582332" y="3090333"/>
            <a:ext cx="4684889" cy="646331"/>
          </a:xfrm>
          <a:prstGeom prst="rect">
            <a:avLst/>
          </a:prstGeom>
          <a:noFill/>
        </p:spPr>
        <p:txBody>
          <a:bodyPr wrap="square" rtlCol="0">
            <a:spAutoFit/>
          </a:bodyPr>
          <a:lstStyle/>
          <a:p>
            <a:r>
              <a:rPr lang="en-US" dirty="0" smtClean="0"/>
              <a:t>This function requires two arguments, the start and end of the range you want.</a:t>
            </a:r>
            <a:endParaRPr lang="en-US" dirty="0"/>
          </a:p>
        </p:txBody>
      </p:sp>
      <p:sp>
        <p:nvSpPr>
          <p:cNvPr id="5" name="Up Arrow 4"/>
          <p:cNvSpPr/>
          <p:nvPr/>
        </p:nvSpPr>
        <p:spPr>
          <a:xfrm>
            <a:off x="1100667" y="2483556"/>
            <a:ext cx="493889" cy="2187222"/>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820333" y="4289778"/>
            <a:ext cx="3979334" cy="923330"/>
          </a:xfrm>
          <a:prstGeom prst="rect">
            <a:avLst/>
          </a:prstGeom>
          <a:noFill/>
        </p:spPr>
        <p:txBody>
          <a:bodyPr wrap="square" rtlCol="0">
            <a:spAutoFit/>
          </a:bodyPr>
          <a:lstStyle/>
          <a:p>
            <a:r>
              <a:rPr lang="en-US" dirty="0" smtClean="0"/>
              <a:t>The return value of this function is stored in </a:t>
            </a:r>
            <a:r>
              <a:rPr lang="en-US" dirty="0" err="1" smtClean="0"/>
              <a:t>someVar</a:t>
            </a:r>
            <a:r>
              <a:rPr lang="en-US" dirty="0"/>
              <a:t> </a:t>
            </a:r>
            <a:r>
              <a:rPr lang="en-US" dirty="0" smtClean="0"/>
              <a:t>(in this case, a list of the numbers between 0 and 40)</a:t>
            </a:r>
            <a:endParaRPr lang="en-US" dirty="0"/>
          </a:p>
        </p:txBody>
      </p:sp>
    </p:spTree>
    <p:extLst>
      <p:ext uri="{BB962C8B-B14F-4D97-AF65-F5344CB8AC3E}">
        <p14:creationId xmlns:p14="http://schemas.microsoft.com/office/powerpoint/2010/main" val="1858724434"/>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7312</TotalTime>
  <Words>1589</Words>
  <Application>Microsoft Macintosh PowerPoint</Application>
  <PresentationFormat>On-screen Show (4:3)</PresentationFormat>
  <Paragraphs>368</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Richard Chang</cp:lastModifiedBy>
  <cp:revision>188</cp:revision>
  <cp:lastPrinted>2014-10-06T15:06:14Z</cp:lastPrinted>
  <dcterms:modified xsi:type="dcterms:W3CDTF">2015-02-26T15:11:10Z</dcterms:modified>
</cp:coreProperties>
</file>