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6" r:id="rId2"/>
    <p:sldId id="272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</p:sldIdLst>
  <p:sldSz cx="9144000" cy="6858000" type="screen4x3"/>
  <p:notesSz cx="6991350" cy="92821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691" autoAdjust="0"/>
  </p:normalViewPr>
  <p:slideViewPr>
    <p:cSldViewPr snapToGrid="0" snapToObjects="1">
      <p:cViewPr>
        <p:scale>
          <a:sx n="90" d="100"/>
          <a:sy n="90" d="100"/>
        </p:scale>
        <p:origin x="-1720" y="-6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2000">
                <a:latin typeface="Arial"/>
              </a:rPr>
              <a:t>Click to edit the notes format</a:t>
            </a:r>
            <a:endParaRPr/>
          </a:p>
        </p:txBody>
      </p:sp>
      <p:sp>
        <p:nvSpPr>
          <p:cNvPr id="40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1400">
                <a:latin typeface="Times New Roman"/>
              </a:rPr>
              <a:t>&lt;header&gt;</a:t>
            </a:r>
            <a:endParaRPr/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en-US" sz="1400">
                <a:latin typeface="Times New Roman"/>
              </a:rPr>
              <a:t>&lt;date/time&gt;</a:t>
            </a:r>
            <a:endParaRPr/>
          </a:p>
        </p:txBody>
      </p:sp>
      <p:sp>
        <p:nvSpPr>
          <p:cNvPr id="42" name="PlaceHolder 4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US" sz="1400">
                <a:latin typeface="Times New Roman"/>
              </a:rPr>
              <a:t>&lt;footer&gt;</a:t>
            </a:r>
            <a:endParaRPr/>
          </a:p>
        </p:txBody>
      </p:sp>
      <p:sp>
        <p:nvSpPr>
          <p:cNvPr id="43" name="PlaceHolder 5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6483437-41FE-4E8B-84DB-733BD660BBB2}" type="slidenum">
              <a:rPr lang="en-US" sz="1400">
                <a:latin typeface="Times New Roman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445848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body"/>
          </p:nvPr>
        </p:nvSpPr>
        <p:spPr>
          <a:xfrm>
            <a:off x="698400" y="4408560"/>
            <a:ext cx="5594040" cy="417636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90000"/>
              </a:lnSpc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804204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49360" y="3868920"/>
            <a:ext cx="804204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0280" y="160020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0280" y="386892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49360" y="386892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7" name="Picture 36"/>
          <p:cNvPicPr/>
          <p:nvPr/>
        </p:nvPicPr>
        <p:blipFill>
          <a:blip r:embed="rId2"/>
          <a:stretch>
            <a:fillRect/>
          </a:stretch>
        </p:blipFill>
        <p:spPr>
          <a:xfrm>
            <a:off x="1848600" y="1600200"/>
            <a:ext cx="5443200" cy="4343040"/>
          </a:xfrm>
          <a:prstGeom prst="rect">
            <a:avLst/>
          </a:prstGeom>
          <a:ln>
            <a:noFill/>
          </a:ln>
        </p:spPr>
      </p:pic>
      <p:pic>
        <p:nvPicPr>
          <p:cNvPr id="38" name="Picture 37"/>
          <p:cNvPicPr/>
          <p:nvPr/>
        </p:nvPicPr>
        <p:blipFill>
          <a:blip r:embed="rId2"/>
          <a:stretch>
            <a:fillRect/>
          </a:stretch>
        </p:blipFill>
        <p:spPr>
          <a:xfrm>
            <a:off x="1848600" y="1600200"/>
            <a:ext cx="5443200" cy="43430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49360" y="1600200"/>
            <a:ext cx="8042040" cy="43434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392436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0280" y="1600200"/>
            <a:ext cx="392436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49360" y="107640"/>
            <a:ext cx="8042040" cy="6197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49360" y="386892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0280" y="1600200"/>
            <a:ext cx="392436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392436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0280" y="160020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0280" y="386892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0280" y="160020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49360" y="3868920"/>
            <a:ext cx="804204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>
                <a:solidFill>
                  <a:srgbClr val="2C7C9F"/>
                </a:solidFill>
                <a:latin typeface="News Gothic MT"/>
              </a:rPr>
              <a:t>Click to edit the title text formatClick to edit Master title style</a:t>
            </a:r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buSzPct val="45000"/>
              <a:buFont typeface="StarSymbol"/>
              <a:buChar char="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Sixth Outline Level</a:t>
            </a:r>
            <a:endParaRPr/>
          </a:p>
          <a:p>
            <a:pPr>
              <a:lnSpc>
                <a:spcPct val="100000"/>
              </a:lnSpc>
              <a:buSzPct val="110000"/>
              <a:buFont typeface="Wingdings 2" charset="2"/>
              <a:buChar char="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Seventh Outline LevelClick to edit Master text styles</a:t>
            </a:r>
            <a:endParaRPr/>
          </a:p>
          <a:p>
            <a:pPr lvl="1">
              <a:lnSpc>
                <a:spcPct val="100000"/>
              </a:lnSpc>
              <a:buSzPct val="110000"/>
              <a:buFont typeface="Wingdings 2" charset="2"/>
              <a:buChar char=""/>
            </a:pPr>
            <a:r>
              <a:rPr lang="en-US" sz="2200">
                <a:solidFill>
                  <a:srgbClr val="595959"/>
                </a:solidFill>
                <a:latin typeface="News Gothic MT"/>
              </a:rPr>
              <a:t>Second level</a:t>
            </a:r>
            <a:endParaRPr/>
          </a:p>
          <a:p>
            <a:pPr lvl="2">
              <a:lnSpc>
                <a:spcPct val="100000"/>
              </a:lnSpc>
              <a:buSzPct val="110000"/>
              <a:buFont typeface="Wingdings 2" charset="2"/>
              <a:buChar char=""/>
            </a:pPr>
            <a:r>
              <a:rPr lang="en-US" sz="2000">
                <a:solidFill>
                  <a:srgbClr val="595959"/>
                </a:solidFill>
                <a:latin typeface="News Gothic MT"/>
              </a:rPr>
              <a:t>Third level</a:t>
            </a:r>
            <a:endParaRPr/>
          </a:p>
          <a:p>
            <a:pPr lvl="3">
              <a:lnSpc>
                <a:spcPct val="100000"/>
              </a:lnSpc>
              <a:buSzPct val="110000"/>
              <a:buFont typeface="Wingdings 2" charset="2"/>
              <a:buChar char=""/>
            </a:pPr>
            <a:r>
              <a:rPr lang="en-US">
                <a:solidFill>
                  <a:srgbClr val="595959"/>
                </a:solidFill>
                <a:latin typeface="News Gothic MT"/>
              </a:rPr>
              <a:t>Fourth level</a:t>
            </a:r>
            <a:endParaRPr/>
          </a:p>
          <a:p>
            <a:pPr lvl="4">
              <a:lnSpc>
                <a:spcPct val="100000"/>
              </a:lnSpc>
              <a:buSzPct val="110000"/>
              <a:buFont typeface="Wingdings 2" charset="2"/>
              <a:buChar char=""/>
            </a:pPr>
            <a:r>
              <a:rPr lang="en-US">
                <a:solidFill>
                  <a:srgbClr val="595959"/>
                </a:solidFill>
                <a:latin typeface="News Gothic MT"/>
              </a:rPr>
              <a:t>Fifth level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629680" y="6275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r>
              <a:rPr lang="en-US" sz="1200" b="1">
                <a:solidFill>
                  <a:srgbClr val="FFFFFF"/>
                </a:solidFill>
                <a:latin typeface="Arial"/>
                <a:ea typeface="ＭＳ Ｐゴシック"/>
              </a:rPr>
              <a:t>9/8/14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264600" y="6275520"/>
            <a:ext cx="4840560" cy="36468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898040" y="6275520"/>
            <a:ext cx="990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6F1C5666-7F91-439B-93C4-D7283F47BD81}" type="slidenum">
              <a:rPr lang="en-US" sz="3600" b="1">
                <a:solidFill>
                  <a:srgbClr val="FFFFFF"/>
                </a:solidFill>
                <a:latin typeface="Arial"/>
                <a:ea typeface="ＭＳ Ｐゴシック"/>
              </a:r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Shape 1"/>
          <p:cNvSpPr txBox="1"/>
          <p:nvPr/>
        </p:nvSpPr>
        <p:spPr>
          <a:xfrm>
            <a:off x="1295280" y="1735665"/>
            <a:ext cx="6716520" cy="3279747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Lists
</a:t>
            </a:r>
            <a:r>
              <a:rPr lang="en-US" sz="2400" dirty="0" smtClean="0">
                <a:solidFill>
                  <a:srgbClr val="2C7C9F"/>
                </a:solidFill>
                <a:latin typeface="News Gothic MT"/>
              </a:rPr>
              <a:t>CMSC 201</a:t>
            </a:r>
            <a:r>
              <a:rPr lang="en-US" sz="3200" dirty="0" smtClean="0">
                <a:solidFill>
                  <a:srgbClr val="09213B"/>
                </a:solidFill>
                <a:latin typeface="News Gothic MT"/>
              </a:rPr>
              <a:t>
</a:t>
            </a:r>
            <a:r>
              <a:rPr lang="en-US" sz="2800" dirty="0" smtClean="0">
                <a:solidFill>
                  <a:srgbClr val="09213B"/>
                </a:solidFill>
                <a:latin typeface="News Gothic MT"/>
              </a:rPr>
              <a:t>
</a:t>
            </a:r>
            <a:endParaRPr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-259246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2D Lists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233314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lvl="1">
              <a:lnSpc>
                <a:spcPct val="80000"/>
              </a:lnSpc>
              <a:buSzPct val="110000"/>
            </a:pPr>
            <a:r>
              <a:rPr lang="en-US" sz="2400" dirty="0" err="1" smtClean="0">
                <a:solidFill>
                  <a:srgbClr val="000000"/>
                </a:solidFill>
                <a:latin typeface="Courier"/>
                <a:cs typeface="Courier"/>
              </a:rPr>
              <a:t>myList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 = [ [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1,2,3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], [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4,5,6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], [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7,8,9] ]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When 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thinking of 2D lists, think of it as a grid!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lvl="1"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1 2 3</a:t>
            </a:r>
          </a:p>
          <a:p>
            <a:pPr lvl="1"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4 5 6</a:t>
            </a:r>
          </a:p>
          <a:p>
            <a:pPr lvl="1"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7 8 9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To 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get out the thing at row 1, col 2 you write: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 lvl="1">
              <a:lnSpc>
                <a:spcPct val="80000"/>
              </a:lnSpc>
              <a:buSzPct val="110000"/>
            </a:pPr>
            <a:r>
              <a:rPr lang="en-US" sz="2400" dirty="0" err="1" smtClean="0">
                <a:solidFill>
                  <a:srgbClr val="000000"/>
                </a:solidFill>
                <a:latin typeface="Courier"/>
                <a:cs typeface="Courier"/>
              </a:rPr>
              <a:t>myList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[1][2]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000000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11432484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-259246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Motivation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233314"/>
            <a:ext cx="8042040" cy="466513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If we want to average three numbers, we can easily do the following:</a:t>
            </a:r>
          </a:p>
          <a:p>
            <a:pPr>
              <a:lnSpc>
                <a:spcPct val="11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num1 = </a:t>
            </a:r>
            <a:r>
              <a:rPr lang="en-US" sz="2400" dirty="0" err="1" smtClean="0">
                <a:solidFill>
                  <a:srgbClr val="000000"/>
                </a:solidFill>
                <a:latin typeface="Courier"/>
                <a:cs typeface="Courier"/>
              </a:rPr>
              <a:t>int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(input("Enter 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a number: 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"))</a:t>
            </a:r>
            <a:endParaRPr lang="en-US" sz="2400" dirty="0" smtClean="0">
              <a:solidFill>
                <a:srgbClr val="000000"/>
              </a:solidFill>
              <a:latin typeface="Courier"/>
              <a:cs typeface="Courier"/>
            </a:endParaRP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num2 </a:t>
            </a:r>
            <a:r>
              <a:rPr lang="en-US" sz="2400" dirty="0">
                <a:solidFill>
                  <a:srgbClr val="000000"/>
                </a:solidFill>
                <a:latin typeface="Courier"/>
                <a:cs typeface="Courier"/>
              </a:rPr>
              <a:t>= </a:t>
            </a:r>
            <a:r>
              <a:rPr lang="en-US" sz="2400" dirty="0" err="1" smtClean="0">
                <a:solidFill>
                  <a:srgbClr val="000000"/>
                </a:solidFill>
                <a:latin typeface="Courier"/>
                <a:cs typeface="Courier"/>
              </a:rPr>
              <a:t>int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(input("Enter </a:t>
            </a:r>
            <a:r>
              <a:rPr lang="en-US" sz="2400" dirty="0">
                <a:solidFill>
                  <a:srgbClr val="000000"/>
                </a:solidFill>
                <a:latin typeface="Courier"/>
                <a:cs typeface="Courier"/>
              </a:rPr>
              <a:t>a number: 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"))</a:t>
            </a:r>
            <a:endParaRPr lang="en-US" sz="2400" dirty="0" smtClean="0">
              <a:solidFill>
                <a:srgbClr val="000000"/>
              </a:solidFill>
              <a:latin typeface="Courier"/>
              <a:cs typeface="Courier"/>
            </a:endParaRP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num3 </a:t>
            </a:r>
            <a:r>
              <a:rPr lang="en-US" sz="2400" dirty="0">
                <a:solidFill>
                  <a:srgbClr val="000000"/>
                </a:solidFill>
                <a:latin typeface="Courier"/>
                <a:cs typeface="Courier"/>
              </a:rPr>
              <a:t>= </a:t>
            </a:r>
            <a:r>
              <a:rPr lang="en-US" sz="2400" dirty="0" err="1" smtClean="0">
                <a:solidFill>
                  <a:srgbClr val="000000"/>
                </a:solidFill>
                <a:latin typeface="Courier"/>
                <a:cs typeface="Courier"/>
              </a:rPr>
              <a:t>int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(input("Enter </a:t>
            </a:r>
            <a:r>
              <a:rPr lang="en-US" sz="2400" dirty="0">
                <a:solidFill>
                  <a:srgbClr val="000000"/>
                </a:solidFill>
                <a:latin typeface="Courier"/>
                <a:cs typeface="Courier"/>
              </a:rPr>
              <a:t>a number: 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"))</a:t>
            </a:r>
            <a:endParaRPr lang="en-US" sz="2400" dirty="0">
              <a:solidFill>
                <a:srgbClr val="000000"/>
              </a:solidFill>
              <a:latin typeface="Courier"/>
              <a:cs typeface="Courier"/>
            </a:endParaRPr>
          </a:p>
          <a:p>
            <a:pPr>
              <a:lnSpc>
                <a:spcPct val="11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>
                <a:solidFill>
                  <a:srgbClr val="000000"/>
                </a:solidFill>
                <a:latin typeface="Courier"/>
                <a:cs typeface="Courier"/>
              </a:rPr>
              <a:t>p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rint((num1 + num2 + num3) / 3)</a:t>
            </a:r>
          </a:p>
          <a:p>
            <a:pPr>
              <a:lnSpc>
                <a:spcPct val="11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What if we want to average a 100 different numbers?  Do we make a 100 different variables?</a:t>
            </a:r>
            <a:endParaRPr lang="en-US" sz="2400" dirty="0">
              <a:solidFill>
                <a:srgbClr val="595959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11502609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-259246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Lists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233314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0000"/>
              </a:lnSpc>
              <a:spcBef>
                <a:spcPts val="800"/>
              </a:spcBef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Lists are a way of storing multiple pieces of information in the same place!  They work like this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:</a:t>
            </a: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lvl="1">
              <a:lnSpc>
                <a:spcPct val="120000"/>
              </a:lnSpc>
              <a:spcBef>
                <a:spcPts val="800"/>
              </a:spcBef>
              <a:buSzPct val="110000"/>
            </a:pPr>
            <a:r>
              <a:rPr lang="en-US" sz="2400" dirty="0" err="1" smtClean="0">
                <a:solidFill>
                  <a:srgbClr val="000000"/>
                </a:solidFill>
                <a:latin typeface="Courier"/>
                <a:cs typeface="Courier"/>
              </a:rPr>
              <a:t>myList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 = [9, 10, 11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]</a:t>
            </a: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120000"/>
              </a:lnSpc>
              <a:spcBef>
                <a:spcPts val="800"/>
              </a:spcBef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Creates three variables, one that has the value 9, one with the value 10, and one with the value 11.  These are stored in order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!</a:t>
            </a: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lvl="1">
              <a:lnSpc>
                <a:spcPct val="120000"/>
              </a:lnSpc>
              <a:spcBef>
                <a:spcPts val="800"/>
              </a:spcBef>
              <a:buSzPct val="110000"/>
            </a:pPr>
            <a:r>
              <a:rPr lang="en-US" sz="2400" dirty="0">
                <a:solidFill>
                  <a:srgbClr val="000000"/>
                </a:solidFill>
                <a:latin typeface="Courier"/>
                <a:cs typeface="Courier"/>
              </a:rPr>
              <a:t>p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rint(</a:t>
            </a:r>
            <a:r>
              <a:rPr lang="en-US" sz="2400" dirty="0" err="1" smtClean="0">
                <a:solidFill>
                  <a:srgbClr val="000000"/>
                </a:solidFill>
                <a:latin typeface="Courier"/>
                <a:cs typeface="Courier"/>
              </a:rPr>
              <a:t>myList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[0]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)</a:t>
            </a: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120000"/>
              </a:lnSpc>
              <a:spcBef>
                <a:spcPts val="800"/>
              </a:spcBef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Prints 9, since it is the first thing in the list.  </a:t>
            </a:r>
            <a:r>
              <a:rPr lang="en-US" sz="2400" dirty="0" err="1" smtClean="0">
                <a:solidFill>
                  <a:srgbClr val="595959"/>
                </a:solidFill>
                <a:latin typeface="News Gothic MT"/>
              </a:rPr>
              <a:t>myList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[1] will be 10, and </a:t>
            </a:r>
            <a:r>
              <a:rPr lang="en-US" sz="2400" dirty="0" err="1" smtClean="0">
                <a:solidFill>
                  <a:srgbClr val="595959"/>
                </a:solidFill>
                <a:latin typeface="News Gothic MT"/>
              </a:rPr>
              <a:t>myList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[2] will be 11.</a:t>
            </a:r>
            <a:endParaRPr lang="en-US" sz="2400" dirty="0">
              <a:solidFill>
                <a:srgbClr val="595959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2473402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-259246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Lists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233314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Why is this better?</a:t>
            </a:r>
          </a:p>
          <a:p>
            <a:pPr>
              <a:lnSpc>
                <a:spcPct val="11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This means that we can refer to items in the list by their number (or </a:t>
            </a:r>
            <a:r>
              <a:rPr lang="en-US" sz="2400" b="1" dirty="0" smtClean="0">
                <a:solidFill>
                  <a:srgbClr val="595959"/>
                </a:solidFill>
                <a:latin typeface="News Gothic MT"/>
              </a:rPr>
              <a:t>index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).  The index can be a variable or an actual number. </a:t>
            </a:r>
          </a:p>
          <a:p>
            <a:pPr>
              <a:lnSpc>
                <a:spcPct val="11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a = 10</a:t>
            </a: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print(</a:t>
            </a:r>
            <a:r>
              <a:rPr lang="en-US" sz="2400" dirty="0" err="1" smtClean="0">
                <a:solidFill>
                  <a:srgbClr val="000000"/>
                </a:solidFill>
                <a:latin typeface="Courier"/>
                <a:cs typeface="Courier"/>
              </a:rPr>
              <a:t>myList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[a])</a:t>
            </a:r>
          </a:p>
          <a:p>
            <a:pPr>
              <a:lnSpc>
                <a:spcPct val="11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Also, the lists can get as big as we want!  </a:t>
            </a:r>
            <a:endParaRPr lang="en-US" sz="2400" dirty="0">
              <a:solidFill>
                <a:srgbClr val="595959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18680876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-259246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Adding to a List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233314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If you want to add something to the end of a list, simply call </a:t>
            </a:r>
            <a:r>
              <a:rPr lang="en-US" sz="2400" i="1" dirty="0" smtClean="0">
                <a:solidFill>
                  <a:srgbClr val="595959"/>
                </a:solidFill>
                <a:latin typeface="News Gothic MT"/>
              </a:rPr>
              <a:t>append</a:t>
            </a:r>
            <a:r>
              <a:rPr lang="en-US" sz="2400" i="1" dirty="0" smtClean="0">
                <a:solidFill>
                  <a:srgbClr val="595959"/>
                </a:solidFill>
                <a:latin typeface="News Gothic MT"/>
              </a:rPr>
              <a:t>.</a:t>
            </a:r>
          </a:p>
          <a:p>
            <a:pPr>
              <a:lnSpc>
                <a:spcPct val="11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 err="1" smtClean="0">
                <a:solidFill>
                  <a:srgbClr val="000000"/>
                </a:solidFill>
                <a:latin typeface="Courier"/>
                <a:cs typeface="Courier"/>
              </a:rPr>
              <a:t>myList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 = [ 3, 4, 5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]</a:t>
            </a:r>
            <a:endParaRPr lang="en-US" sz="2400" dirty="0">
              <a:solidFill>
                <a:srgbClr val="000000"/>
              </a:solidFill>
              <a:latin typeface="Courier"/>
              <a:cs typeface="Courier"/>
            </a:endParaRP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 err="1" smtClean="0">
                <a:solidFill>
                  <a:srgbClr val="000000"/>
                </a:solidFill>
                <a:latin typeface="Courier"/>
                <a:cs typeface="Courier"/>
              </a:rPr>
              <a:t>myList.append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(6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)</a:t>
            </a:r>
            <a:endParaRPr lang="en-US" sz="2400" dirty="0">
              <a:solidFill>
                <a:srgbClr val="000000"/>
              </a:solidFill>
              <a:latin typeface="Courier"/>
              <a:cs typeface="Courier"/>
            </a:endParaRP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>
                <a:solidFill>
                  <a:srgbClr val="000000"/>
                </a:solidFill>
                <a:latin typeface="Courier"/>
                <a:cs typeface="Courier"/>
              </a:rPr>
              <a:t>p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rint(</a:t>
            </a:r>
            <a:r>
              <a:rPr lang="en-US" sz="2400" dirty="0" err="1" smtClean="0">
                <a:solidFill>
                  <a:srgbClr val="000000"/>
                </a:solidFill>
                <a:latin typeface="Courier"/>
                <a:cs typeface="Courier"/>
              </a:rPr>
              <a:t>myList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)</a:t>
            </a:r>
          </a:p>
          <a:p>
            <a:pPr lvl="1">
              <a:lnSpc>
                <a:spcPct val="110000"/>
              </a:lnSpc>
              <a:buSzPct val="110000"/>
            </a:pPr>
            <a:endParaRPr lang="en-US" sz="2400" dirty="0">
              <a:solidFill>
                <a:srgbClr val="000000"/>
              </a:solidFill>
              <a:latin typeface="Courier"/>
              <a:cs typeface="Courier"/>
            </a:endParaRPr>
          </a:p>
          <a:p>
            <a:pPr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prints</a:t>
            </a:r>
          </a:p>
          <a:p>
            <a:pPr>
              <a:lnSpc>
                <a:spcPct val="110000"/>
              </a:lnSpc>
              <a:buSzPct val="110000"/>
            </a:pPr>
            <a:endParaRPr lang="en-US" sz="2400" dirty="0">
              <a:solidFill>
                <a:srgbClr val="000000"/>
              </a:solidFill>
              <a:latin typeface="Courier"/>
              <a:cs typeface="Courier"/>
            </a:endParaRP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>
                <a:solidFill>
                  <a:srgbClr val="000000"/>
                </a:solidFill>
                <a:latin typeface="Courier"/>
                <a:cs typeface="Courier"/>
              </a:rPr>
              <a:t>[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3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, 4, 5, 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6]</a:t>
            </a:r>
            <a:endParaRPr lang="en-US" sz="2400" dirty="0" smtClean="0">
              <a:solidFill>
                <a:srgbClr val="000000"/>
              </a:solidFill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0608777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-259246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Editing List Contents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233314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0000"/>
              </a:lnSpc>
              <a:spcBef>
                <a:spcPts val="1200"/>
              </a:spcBef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If you want to change something in a list, just use the assignment operator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!</a:t>
            </a: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lvl="1">
              <a:lnSpc>
                <a:spcPct val="120000"/>
              </a:lnSpc>
              <a:spcBef>
                <a:spcPts val="1200"/>
              </a:spcBef>
              <a:buSzPct val="110000"/>
            </a:pPr>
            <a:r>
              <a:rPr lang="en-US" sz="2400" dirty="0" err="1" smtClean="0">
                <a:solidFill>
                  <a:srgbClr val="000000"/>
                </a:solidFill>
                <a:latin typeface="Courier"/>
                <a:cs typeface="Courier"/>
              </a:rPr>
              <a:t>myList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 = [1, 2, 3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]</a:t>
            </a:r>
            <a:endParaRPr lang="en-US" sz="2400" dirty="0">
              <a:solidFill>
                <a:srgbClr val="000000"/>
              </a:solidFill>
              <a:latin typeface="Courier"/>
              <a:cs typeface="Courier"/>
            </a:endParaRPr>
          </a:p>
          <a:p>
            <a:pPr lvl="1">
              <a:lnSpc>
                <a:spcPct val="120000"/>
              </a:lnSpc>
              <a:spcBef>
                <a:spcPts val="1200"/>
              </a:spcBef>
              <a:buSzPct val="110000"/>
            </a:pPr>
            <a:r>
              <a:rPr lang="en-US" sz="2400" dirty="0" err="1" smtClean="0">
                <a:solidFill>
                  <a:srgbClr val="000000"/>
                </a:solidFill>
                <a:latin typeface="Courier"/>
                <a:cs typeface="Courier"/>
              </a:rPr>
              <a:t>myList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[1] = 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100</a:t>
            </a:r>
            <a:endParaRPr lang="en-US" sz="2400" dirty="0">
              <a:solidFill>
                <a:srgbClr val="000000"/>
              </a:solidFill>
              <a:latin typeface="Courier"/>
              <a:cs typeface="Courier"/>
            </a:endParaRPr>
          </a:p>
          <a:p>
            <a:pPr lvl="1">
              <a:lnSpc>
                <a:spcPct val="120000"/>
              </a:lnSpc>
              <a:spcBef>
                <a:spcPts val="1200"/>
              </a:spcBef>
              <a:buSzPct val="110000"/>
            </a:pP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print(</a:t>
            </a:r>
            <a:r>
              <a:rPr lang="en-US" sz="2400" dirty="0" err="1" smtClean="0">
                <a:solidFill>
                  <a:srgbClr val="000000"/>
                </a:solidFill>
                <a:latin typeface="Courier"/>
                <a:cs typeface="Courier"/>
              </a:rPr>
              <a:t>myList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)</a:t>
            </a:r>
          </a:p>
          <a:p>
            <a:pPr>
              <a:lnSpc>
                <a:spcPct val="120000"/>
              </a:lnSpc>
              <a:spcBef>
                <a:spcPts val="1200"/>
              </a:spcBef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prints</a:t>
            </a:r>
            <a:endParaRPr lang="en-US" sz="2400" dirty="0">
              <a:solidFill>
                <a:srgbClr val="000000"/>
              </a:solidFill>
              <a:latin typeface="Courier"/>
              <a:cs typeface="Courier"/>
            </a:endParaRPr>
          </a:p>
          <a:p>
            <a:pPr lvl="1">
              <a:lnSpc>
                <a:spcPct val="120000"/>
              </a:lnSpc>
              <a:spcBef>
                <a:spcPts val="1200"/>
              </a:spcBef>
              <a:buSzPct val="110000"/>
            </a:pPr>
            <a:r>
              <a:rPr lang="en-US" sz="2400" dirty="0">
                <a:solidFill>
                  <a:srgbClr val="000000"/>
                </a:solidFill>
                <a:latin typeface="Courier"/>
                <a:cs typeface="Courier"/>
              </a:rPr>
              <a:t>[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1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, 100, 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3]</a:t>
            </a:r>
            <a:endParaRPr lang="en-US" sz="2400" dirty="0" smtClean="0">
              <a:solidFill>
                <a:srgbClr val="000000"/>
              </a:solidFill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1969347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-259246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Remove By Index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233314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10000"/>
              </a:lnSpc>
              <a:spcBef>
                <a:spcPts val="1200"/>
              </a:spcBef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If you want to delete something at a certain index, just call </a:t>
            </a:r>
            <a:r>
              <a:rPr lang="en-US" sz="2400" i="1" dirty="0" smtClean="0">
                <a:solidFill>
                  <a:srgbClr val="595959"/>
                </a:solidFill>
                <a:latin typeface="News Gothic MT"/>
              </a:rPr>
              <a:t>pop(index)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.</a:t>
            </a: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lvl="1">
              <a:lnSpc>
                <a:spcPct val="110000"/>
              </a:lnSpc>
              <a:spcBef>
                <a:spcPts val="1200"/>
              </a:spcBef>
              <a:buSzPct val="110000"/>
            </a:pPr>
            <a:r>
              <a:rPr lang="en-US" sz="2400" dirty="0" err="1" smtClean="0">
                <a:solidFill>
                  <a:srgbClr val="000000"/>
                </a:solidFill>
                <a:latin typeface="Courier"/>
                <a:cs typeface="Courier"/>
              </a:rPr>
              <a:t>myList</a:t>
            </a:r>
            <a:r>
              <a:rPr lang="en-US" sz="2400" dirty="0">
                <a:solidFill>
                  <a:srgbClr val="000000"/>
                </a:solidFill>
                <a:latin typeface="Courier"/>
                <a:cs typeface="Courier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= [10, 12, 14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]</a:t>
            </a:r>
            <a:endParaRPr lang="en-US" sz="2400" dirty="0">
              <a:solidFill>
                <a:srgbClr val="000000"/>
              </a:solidFill>
              <a:latin typeface="Courier"/>
              <a:cs typeface="Courier"/>
            </a:endParaRPr>
          </a:p>
          <a:p>
            <a:pPr lvl="1">
              <a:lnSpc>
                <a:spcPct val="110000"/>
              </a:lnSpc>
              <a:spcBef>
                <a:spcPts val="1200"/>
              </a:spcBef>
              <a:buSzPct val="110000"/>
            </a:pPr>
            <a:r>
              <a:rPr lang="en-US" sz="2400" dirty="0" err="1" smtClean="0">
                <a:solidFill>
                  <a:srgbClr val="000000"/>
                </a:solidFill>
                <a:latin typeface="Courier"/>
                <a:cs typeface="Courier"/>
              </a:rPr>
              <a:t>myList.pop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(1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)</a:t>
            </a:r>
            <a:endParaRPr lang="en-US" sz="2400" dirty="0">
              <a:solidFill>
                <a:srgbClr val="000000"/>
              </a:solidFill>
              <a:latin typeface="Courier"/>
              <a:cs typeface="Courier"/>
            </a:endParaRPr>
          </a:p>
          <a:p>
            <a:pPr lvl="1">
              <a:lnSpc>
                <a:spcPct val="110000"/>
              </a:lnSpc>
              <a:spcBef>
                <a:spcPts val="1200"/>
              </a:spcBef>
              <a:buSzPct val="110000"/>
            </a:pPr>
            <a:r>
              <a:rPr lang="en-US" sz="2400" dirty="0">
                <a:solidFill>
                  <a:srgbClr val="000000"/>
                </a:solidFill>
                <a:latin typeface="Courier"/>
                <a:cs typeface="Courier"/>
              </a:rPr>
              <a:t>p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rint(</a:t>
            </a:r>
            <a:r>
              <a:rPr lang="en-US" sz="2400" dirty="0" err="1" smtClean="0">
                <a:solidFill>
                  <a:srgbClr val="000000"/>
                </a:solidFill>
                <a:latin typeface="Courier"/>
                <a:cs typeface="Courier"/>
              </a:rPr>
              <a:t>myList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)</a:t>
            </a: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110000"/>
              </a:lnSpc>
              <a:spcBef>
                <a:spcPts val="1200"/>
              </a:spcBef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prints</a:t>
            </a:r>
            <a:endParaRPr lang="en-US" sz="2400" dirty="0">
              <a:solidFill>
                <a:srgbClr val="000000"/>
              </a:solidFill>
              <a:latin typeface="Courier"/>
              <a:cs typeface="Courier"/>
            </a:endParaRPr>
          </a:p>
          <a:p>
            <a:pPr lvl="1">
              <a:lnSpc>
                <a:spcPct val="110000"/>
              </a:lnSpc>
              <a:spcBef>
                <a:spcPts val="1200"/>
              </a:spcBef>
              <a:buSzPct val="110000"/>
            </a:pPr>
            <a:r>
              <a:rPr lang="en-US" sz="2400" dirty="0">
                <a:solidFill>
                  <a:srgbClr val="000000"/>
                </a:solidFill>
                <a:latin typeface="Courier"/>
                <a:cs typeface="Courier"/>
              </a:rPr>
              <a:t>[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10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, 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14]</a:t>
            </a:r>
            <a:endParaRPr lang="en-US" sz="2400" dirty="0" smtClean="0">
              <a:solidFill>
                <a:srgbClr val="000000"/>
              </a:solidFill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558265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-259246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Remove By Value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233314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10000"/>
              </a:lnSpc>
              <a:spcBef>
                <a:spcPts val="1200"/>
              </a:spcBef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If you want to delete a certain value from a list, use </a:t>
            </a:r>
            <a:r>
              <a:rPr lang="en-US" sz="2400" i="1" dirty="0" smtClean="0">
                <a:solidFill>
                  <a:srgbClr val="595959"/>
                </a:solidFill>
                <a:latin typeface="News Gothic MT"/>
              </a:rPr>
              <a:t>remove(value</a:t>
            </a:r>
            <a:r>
              <a:rPr lang="en-US" sz="2400" i="1" dirty="0" smtClean="0">
                <a:solidFill>
                  <a:srgbClr val="595959"/>
                </a:solidFill>
                <a:latin typeface="News Gothic MT"/>
              </a:rPr>
              <a:t>)</a:t>
            </a: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lvl="1">
              <a:lnSpc>
                <a:spcPct val="110000"/>
              </a:lnSpc>
              <a:spcBef>
                <a:spcPts val="1200"/>
              </a:spcBef>
              <a:buSzPct val="110000"/>
            </a:pPr>
            <a:r>
              <a:rPr lang="en-US" sz="2400" dirty="0" err="1" smtClean="0">
                <a:solidFill>
                  <a:srgbClr val="000000"/>
                </a:solidFill>
                <a:latin typeface="Courier"/>
                <a:cs typeface="Courier"/>
              </a:rPr>
              <a:t>myList</a:t>
            </a:r>
            <a:r>
              <a:rPr lang="en-US" sz="2400" dirty="0">
                <a:solidFill>
                  <a:srgbClr val="000000"/>
                </a:solidFill>
                <a:latin typeface="Courier"/>
                <a:cs typeface="Courier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= [10, 12, 14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]</a:t>
            </a:r>
            <a:endParaRPr lang="en-US" sz="2400" dirty="0">
              <a:solidFill>
                <a:srgbClr val="000000"/>
              </a:solidFill>
              <a:latin typeface="Courier"/>
              <a:cs typeface="Courier"/>
            </a:endParaRPr>
          </a:p>
          <a:p>
            <a:pPr lvl="1">
              <a:lnSpc>
                <a:spcPct val="110000"/>
              </a:lnSpc>
              <a:spcBef>
                <a:spcPts val="1200"/>
              </a:spcBef>
              <a:buSzPct val="110000"/>
            </a:pPr>
            <a:r>
              <a:rPr lang="en-US" sz="2400" dirty="0" err="1" smtClean="0">
                <a:solidFill>
                  <a:srgbClr val="000000"/>
                </a:solidFill>
                <a:latin typeface="Courier"/>
                <a:cs typeface="Courier"/>
              </a:rPr>
              <a:t>myList.remove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(14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)</a:t>
            </a:r>
            <a:endParaRPr lang="en-US" sz="2400" dirty="0">
              <a:solidFill>
                <a:srgbClr val="000000"/>
              </a:solidFill>
              <a:latin typeface="Courier"/>
              <a:cs typeface="Courier"/>
            </a:endParaRPr>
          </a:p>
          <a:p>
            <a:pPr lvl="1">
              <a:lnSpc>
                <a:spcPct val="110000"/>
              </a:lnSpc>
              <a:spcBef>
                <a:spcPts val="1200"/>
              </a:spcBef>
              <a:buSzPct val="110000"/>
            </a:pPr>
            <a:r>
              <a:rPr lang="en-US" sz="2400" dirty="0">
                <a:solidFill>
                  <a:srgbClr val="000000"/>
                </a:solidFill>
                <a:latin typeface="Courier"/>
                <a:cs typeface="Courier"/>
              </a:rPr>
              <a:t>p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rint(</a:t>
            </a:r>
            <a:r>
              <a:rPr lang="en-US" sz="2400" dirty="0" err="1" smtClean="0">
                <a:solidFill>
                  <a:srgbClr val="000000"/>
                </a:solidFill>
                <a:latin typeface="Courier"/>
                <a:cs typeface="Courier"/>
              </a:rPr>
              <a:t>myList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)</a:t>
            </a:r>
            <a:endParaRPr lang="en-US" sz="2400" dirty="0">
              <a:solidFill>
                <a:srgbClr val="000000"/>
              </a:solidFill>
              <a:latin typeface="Courier"/>
              <a:cs typeface="Courier"/>
            </a:endParaRPr>
          </a:p>
          <a:p>
            <a:pPr>
              <a:lnSpc>
                <a:spcPct val="110000"/>
              </a:lnSpc>
              <a:spcBef>
                <a:spcPts val="1200"/>
              </a:spcBef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prints</a:t>
            </a:r>
            <a:endParaRPr lang="en-US" sz="2400" dirty="0" smtClean="0">
              <a:solidFill>
                <a:srgbClr val="000000"/>
              </a:solidFill>
              <a:latin typeface="Courier"/>
              <a:cs typeface="Courier"/>
            </a:endParaRPr>
          </a:p>
          <a:p>
            <a:pPr lvl="1">
              <a:lnSpc>
                <a:spcPct val="110000"/>
              </a:lnSpc>
              <a:spcBef>
                <a:spcPts val="1200"/>
              </a:spcBef>
              <a:buSzPct val="110000"/>
            </a:pP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[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10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, 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12]</a:t>
            </a:r>
            <a:endParaRPr lang="en-US" sz="2400" dirty="0" smtClean="0">
              <a:solidFill>
                <a:srgbClr val="000000"/>
              </a:solidFill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7231954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-259246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List Contents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233314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Lists can hold any combination of types!  This is fine: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lvl="1">
              <a:lnSpc>
                <a:spcPct val="80000"/>
              </a:lnSpc>
              <a:buSzPct val="110000"/>
            </a:pPr>
            <a:r>
              <a:rPr lang="en-US" sz="2400" dirty="0" err="1" smtClean="0">
                <a:solidFill>
                  <a:srgbClr val="000000"/>
                </a:solidFill>
                <a:latin typeface="Courier"/>
                <a:cs typeface="Courier"/>
              </a:rPr>
              <a:t>myList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 = [ 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"hi", 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True, 10]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We can even put lists inside lists!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lvl="1">
              <a:lnSpc>
                <a:spcPct val="80000"/>
              </a:lnSpc>
              <a:buSzPct val="110000"/>
            </a:pPr>
            <a:r>
              <a:rPr lang="en-US" sz="2400" dirty="0" err="1" smtClean="0">
                <a:solidFill>
                  <a:srgbClr val="000000"/>
                </a:solidFill>
                <a:latin typeface="Courier"/>
                <a:cs typeface="Courier"/>
              </a:rPr>
              <a:t>myList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 = [ [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1,2,3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], [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4,5,6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], [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7,8,9] ]</a:t>
            </a:r>
            <a:endParaRPr lang="en-US" sz="2400" dirty="0" smtClean="0">
              <a:solidFill>
                <a:srgbClr val="000000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000000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34750380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3856</TotalTime>
  <Words>534</Words>
  <Application>Microsoft Macintosh PowerPoint</Application>
  <PresentationFormat>On-screen Show (4:3)</PresentationFormat>
  <Paragraphs>78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Richard Chang</cp:lastModifiedBy>
  <cp:revision>141</cp:revision>
  <dcterms:modified xsi:type="dcterms:W3CDTF">2015-02-19T03:46:48Z</dcterms:modified>
</cp:coreProperties>
</file>