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60" r:id="rId3"/>
    <p:sldId id="261" r:id="rId4"/>
    <p:sldId id="262" r:id="rId5"/>
    <p:sldId id="263" r:id="rId6"/>
    <p:sldId id="265" r:id="rId7"/>
    <p:sldId id="266" r:id="rId8"/>
    <p:sldId id="267" r:id="rId9"/>
    <p:sldId id="275" r:id="rId10"/>
    <p:sldId id="269" r:id="rId11"/>
    <p:sldId id="270" r:id="rId12"/>
    <p:sldId id="271" r:id="rId13"/>
    <p:sldId id="272" r:id="rId14"/>
    <p:sldId id="273" r:id="rId15"/>
    <p:sldId id="274" r:id="rId16"/>
  </p:sldIdLst>
  <p:sldSz cx="9144000" cy="6858000" type="screen4x3"/>
  <p:notesSz cx="6991350" cy="92821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691" autoAdjust="0"/>
  </p:normalViewPr>
  <p:slideViewPr>
    <p:cSldViewPr snapToGrid="0" snapToObjects="1">
      <p:cViewPr>
        <p:scale>
          <a:sx n="125" d="100"/>
          <a:sy n="125" d="100"/>
        </p:scale>
        <p:origin x="-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6483437-41FE-4E8B-84DB-733BD660BBB2}" type="slidenum">
              <a:rPr lang="en-US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44584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body"/>
          </p:nvPr>
        </p:nvSpPr>
        <p:spPr>
          <a:xfrm>
            <a:off x="698400" y="4408560"/>
            <a:ext cx="5594040" cy="41763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90000"/>
              </a:lnSpc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7" name="Picture 36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  <p:pic>
        <p:nvPicPr>
          <p:cNvPr id="38" name="Picture 37"/>
          <p:cNvPicPr/>
          <p:nvPr/>
        </p:nvPicPr>
        <p:blipFill>
          <a:blip r:embed="rId2"/>
          <a:stretch>
            <a:fillRect/>
          </a:stretch>
        </p:blipFill>
        <p:spPr>
          <a:xfrm>
            <a:off x="1848600" y="1600200"/>
            <a:ext cx="5443200" cy="434304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49360" y="1600200"/>
            <a:ext cx="8042040" cy="43434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49360" y="107640"/>
            <a:ext cx="8042040" cy="61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4936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43430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0280" y="386892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70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0280" y="1600200"/>
            <a:ext cx="392436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49360" y="3868920"/>
            <a:ext cx="8042040" cy="20714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>
                <a:solidFill>
                  <a:srgbClr val="2C7C9F"/>
                </a:solidFill>
                <a:latin typeface="News Gothic MT"/>
              </a:rPr>
              <a:t>Click to edit the title text formatClick to edit Master title style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400">
                <a:solidFill>
                  <a:srgbClr val="595959"/>
                </a:solidFill>
                <a:latin typeface="News Gothic MT"/>
              </a:rPr>
              <a:t>Seventh Outline LevelClick to edit Master text styles</a:t>
            </a:r>
            <a:endParaRPr/>
          </a:p>
          <a:p>
            <a:pPr lvl="1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200">
                <a:solidFill>
                  <a:srgbClr val="595959"/>
                </a:solidFill>
                <a:latin typeface="News Gothic MT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 sz="2000">
                <a:solidFill>
                  <a:srgbClr val="595959"/>
                </a:solidFill>
                <a:latin typeface="News Gothic MT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SzPct val="110000"/>
              <a:buFont typeface="Wingdings 2" charset="2"/>
              <a:buChar char=""/>
            </a:pPr>
            <a:r>
              <a:rPr lang="en-US">
                <a:solidFill>
                  <a:srgbClr val="595959"/>
                </a:solidFill>
                <a:latin typeface="News Gothic MT"/>
              </a:rPr>
              <a:t>Fifth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629680" y="6275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US" sz="1200" b="1">
                <a:solidFill>
                  <a:srgbClr val="FFFFFF"/>
                </a:solidFill>
                <a:latin typeface="Arial"/>
                <a:ea typeface="ＭＳ Ｐゴシック"/>
              </a:rPr>
              <a:t>9/8/14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264600" y="6275520"/>
            <a:ext cx="484056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898040" y="6275520"/>
            <a:ext cx="990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6F1C5666-7F91-439B-93C4-D7283F47BD81}" type="slidenum">
              <a:rPr lang="en-US" sz="3600" b="1">
                <a:solidFill>
                  <a:srgbClr val="FFFFFF"/>
                </a:solidFill>
                <a:latin typeface="Arial"/>
                <a:ea typeface="ＭＳ Ｐゴシック"/>
              </a:r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1295280" y="1735665"/>
            <a:ext cx="6716520" cy="3279747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For Loops</a:t>
            </a: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
</a:t>
            </a:r>
            <a:r>
              <a:rPr lang="en-US" sz="2400" dirty="0" smtClean="0">
                <a:solidFill>
                  <a:srgbClr val="2C7C9F"/>
                </a:solidFill>
                <a:latin typeface="News Gothic MT"/>
              </a:rPr>
              <a:t>CMSC 201</a:t>
            </a:r>
            <a:r>
              <a:rPr lang="en-US" sz="3200" dirty="0" smtClean="0">
                <a:solidFill>
                  <a:srgbClr val="09213B"/>
                </a:solidFill>
                <a:latin typeface="News Gothic MT"/>
              </a:rPr>
              <a:t>
</a:t>
            </a:r>
            <a:r>
              <a:rPr lang="en-US" sz="2800" dirty="0" smtClean="0">
                <a:solidFill>
                  <a:srgbClr val="09213B"/>
                </a:solidFill>
                <a:latin typeface="News Gothic MT"/>
              </a:rPr>
              <a:t>
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For Loop Trick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Frequently we want to do something like this: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 smtClean="0">
              <a:solidFill>
                <a:srgbClr val="000000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a = 0</a:t>
            </a:r>
          </a:p>
          <a:p>
            <a:pPr lvl="1">
              <a:lnSpc>
                <a:spcPct val="11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w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hile a &lt; 10: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print(a)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a = a + 1</a:t>
            </a: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 lot of times, we want loops that count.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1511871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86772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For Loop Trick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290320"/>
            <a:ext cx="8042040" cy="46529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P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ython built-in function for consecutive numbers!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aList</a:t>
            </a:r>
            <a:r>
              <a:rPr lang="en-US" sz="2400" dirty="0" smtClean="0">
                <a:latin typeface="Courier"/>
                <a:cs typeface="Courier"/>
              </a:rPr>
              <a:t> = range(0, 10)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dirty="0"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smtClean="0">
                <a:latin typeface="Courier"/>
                <a:cs typeface="Courier"/>
              </a:rPr>
              <a:t>print(</a:t>
            </a:r>
            <a:r>
              <a:rPr lang="en-US" sz="2400" dirty="0" err="1" smtClean="0">
                <a:latin typeface="Courier"/>
                <a:cs typeface="Courier"/>
              </a:rPr>
              <a:t>aList</a:t>
            </a:r>
            <a:r>
              <a:rPr lang="en-US" sz="2400" dirty="0" smtClean="0"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Prints: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[0, 1, 2, 3, 4, 5, 6, 7, 8, 9]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range(start, end)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 returns a list of numbers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	</a:t>
            </a: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ourier"/>
                <a:cs typeface="Courier"/>
              </a:rPr>
              <a:t>start, start+1, start+2, ..., end - 1</a:t>
            </a: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2985924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For Loop Trick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aList</a:t>
            </a:r>
            <a:r>
              <a:rPr lang="en-US" sz="2400" dirty="0" smtClean="0">
                <a:latin typeface="Courier"/>
                <a:cs typeface="Courier"/>
              </a:rPr>
              <a:t> = range(0, 10)</a:t>
            </a:r>
          </a:p>
          <a:p>
            <a:pPr lvl="1">
              <a:lnSpc>
                <a:spcPct val="80000"/>
              </a:lnSpc>
              <a:buSzPct val="110000"/>
            </a:pPr>
            <a:endParaRPr lang="en-US" sz="2400" dirty="0"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smtClean="0">
                <a:latin typeface="Courier"/>
                <a:cs typeface="Courier"/>
              </a:rPr>
              <a:t>print(</a:t>
            </a:r>
            <a:r>
              <a:rPr lang="en-US" sz="2400" dirty="0" err="1" smtClean="0">
                <a:latin typeface="Courier"/>
                <a:cs typeface="Courier"/>
              </a:rPr>
              <a:t>aList</a:t>
            </a:r>
            <a:r>
              <a:rPr lang="en-US" sz="2400" dirty="0" smtClean="0"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So now we can create a list of numbers.  </a:t>
            </a:r>
          </a:p>
          <a:p>
            <a:pPr>
              <a:lnSpc>
                <a:spcPct val="12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12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Any ideas what we can do with that?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163700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259246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For Loop Trick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233314"/>
            <a:ext cx="8042040" cy="4964286"/>
          </a:xfrm>
          <a:prstGeom prst="rect">
            <a:avLst/>
          </a:prstGeom>
        </p:spPr>
        <p:txBody>
          <a:bodyPr/>
          <a:lstStyle/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latin typeface="Courier"/>
                <a:cs typeface="Courier"/>
              </a:rPr>
              <a:t>for </a:t>
            </a:r>
            <a:r>
              <a:rPr lang="en-US" sz="2400" dirty="0" err="1" smtClean="0">
                <a:latin typeface="Courier"/>
                <a:cs typeface="Courier"/>
              </a:rPr>
              <a:t>num</a:t>
            </a:r>
            <a:r>
              <a:rPr lang="en-US" sz="2400" dirty="0" smtClean="0">
                <a:latin typeface="Courier"/>
                <a:cs typeface="Courier"/>
              </a:rPr>
              <a:t> in range(0, 10):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	</a:t>
            </a:r>
            <a:r>
              <a:rPr lang="en-US" sz="2400" dirty="0" smtClean="0">
                <a:latin typeface="Courier"/>
                <a:cs typeface="Courier"/>
              </a:rPr>
              <a:t>print(</a:t>
            </a:r>
            <a:r>
              <a:rPr lang="en-US" sz="2400" dirty="0" err="1" smtClean="0">
                <a:latin typeface="Courier"/>
                <a:cs typeface="Courier"/>
              </a:rPr>
              <a:t>num</a:t>
            </a:r>
            <a:r>
              <a:rPr lang="en-US" sz="2400" dirty="0" smtClean="0"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An easier way to make a counting loop!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Prints: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000" dirty="0" smtClean="0">
                <a:latin typeface="Courier"/>
                <a:cs typeface="Courier"/>
              </a:rPr>
              <a:t>0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000" dirty="0" smtClean="0">
                <a:latin typeface="Courier"/>
                <a:cs typeface="Courier"/>
              </a:rPr>
              <a:t>1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000" dirty="0" smtClean="0">
                <a:latin typeface="Courier"/>
                <a:cs typeface="Courier"/>
              </a:rPr>
              <a:t>2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000" dirty="0" smtClean="0">
                <a:latin typeface="Courier"/>
                <a:cs typeface="Courier"/>
              </a:rPr>
              <a:t>3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000" dirty="0" smtClean="0">
                <a:latin typeface="Courier"/>
                <a:cs typeface="Courier"/>
              </a:rPr>
              <a:t>4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000" dirty="0" smtClean="0">
                <a:latin typeface="Courier"/>
                <a:cs typeface="Courier"/>
              </a:rPr>
              <a:t>5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000" dirty="0" smtClean="0">
                <a:latin typeface="Courier"/>
                <a:cs typeface="Courier"/>
              </a:rPr>
              <a:t>6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000" dirty="0" smtClean="0">
                <a:latin typeface="Courier"/>
                <a:cs typeface="Courier"/>
              </a:rPr>
              <a:t>7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000" dirty="0">
                <a:latin typeface="Courier"/>
                <a:cs typeface="Courier"/>
              </a:rPr>
              <a:t>8</a:t>
            </a:r>
            <a:endParaRPr lang="en-US" sz="2000" dirty="0" smtClean="0">
              <a:latin typeface="Courier"/>
              <a:cs typeface="Courier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000" dirty="0" smtClean="0">
                <a:latin typeface="Courier"/>
                <a:cs typeface="Courier"/>
              </a:rPr>
              <a:t>9</a:t>
            </a:r>
            <a:endParaRPr lang="en-US" sz="20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150260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259246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For Loop Trick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233314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We can even count by whatever number we want!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 smtClean="0">
                <a:latin typeface="Courier"/>
                <a:cs typeface="Courier"/>
              </a:rPr>
              <a:t>for </a:t>
            </a:r>
            <a:r>
              <a:rPr lang="en-US" sz="2400" dirty="0" err="1" smtClean="0">
                <a:latin typeface="Courier"/>
                <a:cs typeface="Courier"/>
              </a:rPr>
              <a:t>num</a:t>
            </a:r>
            <a:r>
              <a:rPr lang="en-US" sz="2400" dirty="0" smtClean="0">
                <a:latin typeface="Courier"/>
                <a:cs typeface="Courier"/>
              </a:rPr>
              <a:t> in range(0, 10, 2):</a:t>
            </a:r>
          </a:p>
          <a:p>
            <a:pPr lvl="1">
              <a:lnSpc>
                <a:spcPct val="8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print(</a:t>
            </a:r>
            <a:r>
              <a:rPr lang="en-US" sz="2400" dirty="0" err="1" smtClean="0">
                <a:latin typeface="Courier"/>
                <a:cs typeface="Courier"/>
              </a:rPr>
              <a:t>num</a:t>
            </a:r>
            <a:r>
              <a:rPr lang="en-US" sz="2400" dirty="0" smtClean="0">
                <a:latin typeface="Courier"/>
                <a:cs typeface="Courier"/>
              </a:rPr>
              <a:t>)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Prints: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lvl="1" algn="just">
              <a:lnSpc>
                <a:spcPct val="9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0</a:t>
            </a:r>
          </a:p>
          <a:p>
            <a:pPr lvl="1" algn="just">
              <a:lnSpc>
                <a:spcPct val="9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2</a:t>
            </a:r>
          </a:p>
          <a:p>
            <a:pPr lvl="1" algn="just">
              <a:lnSpc>
                <a:spcPct val="9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4</a:t>
            </a:r>
          </a:p>
          <a:p>
            <a:pPr lvl="1" algn="just">
              <a:lnSpc>
                <a:spcPct val="9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6</a:t>
            </a:r>
          </a:p>
          <a:p>
            <a:pPr lvl="1" algn="just">
              <a:lnSpc>
                <a:spcPct val="9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9702179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-259246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Summary: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233314"/>
            <a:ext cx="8042040" cy="4343040"/>
          </a:xfrm>
          <a:prstGeom prst="rect">
            <a:avLst/>
          </a:prstGeom>
        </p:spPr>
        <p:txBody>
          <a:bodyPr/>
          <a:lstStyle/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For loops:</a:t>
            </a:r>
          </a:p>
          <a:p>
            <a:pPr marL="800100" lvl="1" indent="-342900">
              <a:lnSpc>
                <a:spcPct val="110000"/>
              </a:lnSpc>
              <a:buSzPct val="110000"/>
              <a:buFont typeface="Courier New"/>
              <a:buChar char="o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Use for iterating over lists</a:t>
            </a:r>
          </a:p>
          <a:p>
            <a:pPr marL="800100" lvl="1" indent="-342900">
              <a:lnSpc>
                <a:spcPct val="110000"/>
              </a:lnSpc>
              <a:buSzPct val="110000"/>
              <a:buFont typeface="Courier New"/>
              <a:buChar char="o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Also use in situations where we want loops to count.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News Gothic MT"/>
            </a:endParaRP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While loops:</a:t>
            </a:r>
          </a:p>
          <a:p>
            <a:pPr marL="800100" lvl="1" indent="-342900">
              <a:lnSpc>
                <a:spcPct val="110000"/>
              </a:lnSpc>
              <a:buSzPct val="110000"/>
              <a:buFont typeface="Courier New"/>
              <a:buChar char="o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Use when we have some condition that doesn’t fall into the previous two categories.</a:t>
            </a:r>
            <a:endParaRPr lang="en-US" sz="2400" dirty="0" smtClean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269353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Overview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Today we will learn about: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marL="342900" indent="-342900">
              <a:lnSpc>
                <a:spcPct val="8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For loops</a:t>
            </a:r>
          </a:p>
        </p:txBody>
      </p:sp>
    </p:spTree>
    <p:extLst>
      <p:ext uri="{BB962C8B-B14F-4D97-AF65-F5344CB8AC3E}">
        <p14:creationId xmlns:p14="http://schemas.microsoft.com/office/powerpoint/2010/main" val="718737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Motivation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A lot of times, we have a pattern like this:</a:t>
            </a:r>
          </a:p>
          <a:p>
            <a:pPr lvl="1">
              <a:lnSpc>
                <a:spcPct val="110000"/>
              </a:lnSpc>
              <a:buSzPct val="110000"/>
            </a:pPr>
            <a:endParaRPr lang="en-US" sz="2400" dirty="0"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 = [1, 2, 3]</a:t>
            </a:r>
          </a:p>
          <a:p>
            <a:pPr lvl="1">
              <a:lnSpc>
                <a:spcPct val="110000"/>
              </a:lnSpc>
              <a:buSzPct val="110000"/>
            </a:pPr>
            <a:endParaRPr lang="en-US" sz="2400" dirty="0" smtClean="0"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a = </a:t>
            </a:r>
            <a:r>
              <a:rPr lang="en-US" sz="2400" dirty="0" smtClean="0">
                <a:latin typeface="Courier"/>
                <a:cs typeface="Courier"/>
              </a:rPr>
              <a:t>0</a:t>
            </a:r>
            <a:endParaRPr lang="en-US" sz="2400" dirty="0"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latin typeface="Courier"/>
                <a:cs typeface="Courier"/>
              </a:rPr>
              <a:t>while a &lt; </a:t>
            </a:r>
            <a:r>
              <a:rPr lang="en-US" sz="2400" dirty="0" err="1" smtClean="0">
                <a:latin typeface="Courier"/>
                <a:cs typeface="Courier"/>
              </a:rPr>
              <a:t>len</a:t>
            </a:r>
            <a:r>
              <a:rPr lang="en-US" sz="2400" dirty="0" smtClean="0">
                <a:latin typeface="Courier"/>
                <a:cs typeface="Courier"/>
              </a:rPr>
              <a:t>(</a:t>
            </a:r>
            <a:r>
              <a:rPr lang="en-US" sz="2400" dirty="0" err="1" smtClean="0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):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print(</a:t>
            </a:r>
            <a:r>
              <a:rPr lang="en-US" sz="2400" dirty="0" err="1" smtClean="0">
                <a:latin typeface="Courier"/>
                <a:cs typeface="Courier"/>
              </a:rPr>
              <a:t>myList</a:t>
            </a:r>
            <a:r>
              <a:rPr lang="en-US" sz="2400" dirty="0" smtClean="0">
                <a:latin typeface="Courier"/>
                <a:cs typeface="Courier"/>
              </a:rPr>
              <a:t>[a])</a:t>
            </a:r>
          </a:p>
          <a:p>
            <a:pPr lvl="1">
              <a:lnSpc>
                <a:spcPct val="110000"/>
              </a:lnSpc>
              <a:buSzPct val="110000"/>
            </a:pPr>
            <a:endParaRPr lang="en-US" sz="2400" dirty="0" smtClean="0"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This is a way we can </a:t>
            </a:r>
            <a:r>
              <a:rPr lang="en-US" sz="2400" b="1" dirty="0" smtClean="0">
                <a:solidFill>
                  <a:srgbClr val="595959"/>
                </a:solidFill>
                <a:latin typeface="News Gothic MT"/>
              </a:rPr>
              <a:t>iterate 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over a list.</a:t>
            </a: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2365283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For Loops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Equivalent for loop: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000000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= [1, 2, 3]</a:t>
            </a:r>
          </a:p>
          <a:p>
            <a:pPr lvl="1">
              <a:lnSpc>
                <a:spcPct val="11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for 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listItem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in 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: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 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print(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listItem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)</a:t>
            </a: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4034141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For Loops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= [1, 2, 3]</a:t>
            </a:r>
          </a:p>
          <a:p>
            <a:pPr lvl="1">
              <a:lnSpc>
                <a:spcPct val="11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for 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listItem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in 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:</a:t>
            </a: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print(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listItem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)</a:t>
            </a: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News Gothic MT"/>
            </a:endParaRP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Loop control handled by for loop.</a:t>
            </a: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 marL="342900" indent="-342900">
              <a:lnSpc>
                <a:spcPct val="110000"/>
              </a:lnSpc>
              <a:buSzPct val="110000"/>
              <a:buFont typeface="Arial"/>
              <a:buChar char="•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The first time through the loop, </a:t>
            </a:r>
            <a:r>
              <a:rPr lang="en-US" sz="2400" dirty="0" err="1" smtClean="0">
                <a:solidFill>
                  <a:srgbClr val="595959"/>
                </a:solidFill>
                <a:latin typeface="News Gothic MT"/>
              </a:rPr>
              <a:t>listItem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 will be the first element of the list. The second time through the loop, it will be the second element, and so on until the list is done.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20404950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Example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Finding the average using for loops: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= [1, 2, 3, 4]</a:t>
            </a:r>
          </a:p>
          <a:p>
            <a:pPr lvl="1">
              <a:lnSpc>
                <a:spcPct val="110000"/>
              </a:lnSpc>
              <a:buSzPct val="110000"/>
            </a:pP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s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um = 0</a:t>
            </a: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for 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listItem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in 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:</a:t>
            </a: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 </a:t>
            </a:r>
            <a:r>
              <a:rPr lang="en-US" sz="2400" dirty="0" smtClean="0">
                <a:latin typeface="Courier"/>
                <a:cs typeface="Courier"/>
              </a:rPr>
              <a:t>sum = </a:t>
            </a:r>
            <a:r>
              <a:rPr lang="en-US" sz="2400" dirty="0" err="1" smtClean="0">
                <a:latin typeface="Courier"/>
                <a:cs typeface="Courier"/>
              </a:rPr>
              <a:t>listItem</a:t>
            </a:r>
            <a:r>
              <a:rPr lang="en-US" sz="2400" dirty="0" smtClean="0">
                <a:latin typeface="Courier"/>
                <a:cs typeface="Courier"/>
              </a:rPr>
              <a:t> + sum</a:t>
            </a:r>
          </a:p>
          <a:p>
            <a:pPr lvl="1">
              <a:lnSpc>
                <a:spcPct val="11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000000"/>
                </a:solidFill>
                <a:latin typeface="Courier"/>
                <a:cs typeface="Courier"/>
              </a:rPr>
              <a:t>p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rint( sum / 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len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(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) )</a:t>
            </a:r>
            <a:endParaRPr lang="en-US" sz="2400" dirty="0">
              <a:solidFill>
                <a:srgbClr val="000000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769091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133668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A Downside!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600200"/>
            <a:ext cx="8042040" cy="43430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What do you think this code does?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 smtClean="0">
              <a:solidFill>
                <a:srgbClr val="000000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= [1, 2, 3, 4]</a:t>
            </a:r>
          </a:p>
          <a:p>
            <a:pPr lvl="1">
              <a:lnSpc>
                <a:spcPct val="110000"/>
              </a:lnSpc>
              <a:buSzPct val="110000"/>
            </a:pP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for 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listItem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in 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:</a:t>
            </a: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  </a:t>
            </a:r>
            <a:r>
              <a:rPr lang="en-US" sz="2400" dirty="0" err="1" smtClean="0">
                <a:latin typeface="Courier"/>
                <a:cs typeface="Courier"/>
              </a:rPr>
              <a:t>listItem</a:t>
            </a:r>
            <a:r>
              <a:rPr lang="en-US" sz="2400" dirty="0" smtClean="0">
                <a:latin typeface="Courier"/>
                <a:cs typeface="Courier"/>
              </a:rPr>
              <a:t> = 4</a:t>
            </a:r>
          </a:p>
          <a:p>
            <a:pPr lvl="1">
              <a:lnSpc>
                <a:spcPct val="11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print(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)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395243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9083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A Downside!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087120"/>
            <a:ext cx="8042040" cy="48561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What do you think this code does?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 smtClean="0">
              <a:solidFill>
                <a:srgbClr val="000000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= [1, 2, 3, 4]</a:t>
            </a:r>
          </a:p>
          <a:p>
            <a:pPr lvl="1">
              <a:lnSpc>
                <a:spcPct val="110000"/>
              </a:lnSpc>
              <a:buSzPct val="110000"/>
            </a:pP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for 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listItem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in 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:</a:t>
            </a: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listItem</a:t>
            </a:r>
            <a:r>
              <a:rPr lang="en-US" sz="2400" dirty="0" smtClean="0">
                <a:latin typeface="Courier"/>
                <a:cs typeface="Courier"/>
              </a:rPr>
              <a:t> = 4</a:t>
            </a:r>
          </a:p>
          <a:p>
            <a:pPr lvl="1">
              <a:lnSpc>
                <a:spcPct val="11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print(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)</a:t>
            </a:r>
          </a:p>
          <a:p>
            <a:pPr lvl="1">
              <a:lnSpc>
                <a:spcPct val="11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Prints: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[1, 2, 3, 4]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753434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extShape 1"/>
          <p:cNvSpPr txBox="1"/>
          <p:nvPr/>
        </p:nvSpPr>
        <p:spPr>
          <a:xfrm>
            <a:off x="549360" y="107640"/>
            <a:ext cx="8042040" cy="908360"/>
          </a:xfrm>
          <a:prstGeom prst="rect">
            <a:avLst/>
          </a:prstGeom>
        </p:spPr>
        <p:txBody>
          <a:bodyPr anchor="b"/>
          <a:lstStyle/>
          <a:p>
            <a:pPr algn="ctr">
              <a:lnSpc>
                <a:spcPct val="100000"/>
              </a:lnSpc>
            </a:pPr>
            <a:r>
              <a:rPr lang="en-US" sz="4600" dirty="0" smtClean="0">
                <a:solidFill>
                  <a:srgbClr val="2C7C9F"/>
                </a:solidFill>
                <a:latin typeface="News Gothic MT"/>
              </a:rPr>
              <a:t>A Downside!</a:t>
            </a:r>
            <a:endParaRPr dirty="0"/>
          </a:p>
        </p:txBody>
      </p:sp>
      <p:sp>
        <p:nvSpPr>
          <p:cNvPr id="46" name="TextShape 2"/>
          <p:cNvSpPr txBox="1"/>
          <p:nvPr/>
        </p:nvSpPr>
        <p:spPr>
          <a:xfrm>
            <a:off x="549360" y="1087120"/>
            <a:ext cx="8042040" cy="485612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News Gothic MT"/>
              </a:rPr>
              <a:t>What do you think this code does?</a:t>
            </a:r>
          </a:p>
          <a:p>
            <a:pPr>
              <a:lnSpc>
                <a:spcPct val="110000"/>
              </a:lnSpc>
              <a:buSzPct val="110000"/>
            </a:pPr>
            <a:endParaRPr lang="en-US" sz="2400" dirty="0" smtClean="0">
              <a:solidFill>
                <a:srgbClr val="000000"/>
              </a:solidFill>
              <a:latin typeface="News Gothic MT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= [1, 2, 3, 4]</a:t>
            </a:r>
          </a:p>
          <a:p>
            <a:pPr lvl="1">
              <a:lnSpc>
                <a:spcPct val="110000"/>
              </a:lnSpc>
              <a:buSzPct val="110000"/>
            </a:pP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for 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listItem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 in 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:</a:t>
            </a: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595959"/>
                </a:solidFill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listItem</a:t>
            </a:r>
            <a:r>
              <a:rPr lang="en-US" sz="2400" dirty="0" smtClean="0">
                <a:latin typeface="Courier"/>
                <a:cs typeface="Courier"/>
              </a:rPr>
              <a:t> = 4</a:t>
            </a:r>
          </a:p>
          <a:p>
            <a:pPr lvl="1">
              <a:lnSpc>
                <a:spcPct val="11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 lvl="1">
              <a:lnSpc>
                <a:spcPct val="110000"/>
              </a:lnSpc>
              <a:buSzPct val="110000"/>
            </a:pP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print(</a:t>
            </a:r>
            <a:r>
              <a:rPr lang="en-US" sz="2400" dirty="0" err="1" smtClean="0">
                <a:solidFill>
                  <a:srgbClr val="000000"/>
                </a:solidFill>
                <a:latin typeface="Courier"/>
                <a:cs typeface="Courier"/>
              </a:rPr>
              <a:t>myList</a:t>
            </a:r>
            <a:r>
              <a:rPr lang="en-US" sz="2400" dirty="0" smtClean="0">
                <a:solidFill>
                  <a:srgbClr val="000000"/>
                </a:solidFill>
                <a:latin typeface="Courier"/>
                <a:cs typeface="Courier"/>
              </a:rPr>
              <a:t>)</a:t>
            </a:r>
          </a:p>
          <a:p>
            <a:pPr lvl="1">
              <a:lnSpc>
                <a:spcPct val="110000"/>
              </a:lnSpc>
              <a:buSzPct val="110000"/>
            </a:pPr>
            <a:endParaRPr lang="en-US" sz="2400" dirty="0" smtClean="0">
              <a:solidFill>
                <a:srgbClr val="595959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>
                <a:solidFill>
                  <a:srgbClr val="595959"/>
                </a:solidFill>
                <a:latin typeface="News Gothic MT"/>
              </a:rPr>
              <a:t>Changing </a:t>
            </a:r>
            <a:r>
              <a:rPr lang="en-US" sz="2400" dirty="0" err="1">
                <a:solidFill>
                  <a:srgbClr val="595959"/>
                </a:solidFill>
                <a:latin typeface="News Gothic MT"/>
              </a:rPr>
              <a:t>listItem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 DOES NOT CHANGE THE ORIGINAL LIST!</a:t>
            </a: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  <a:p>
            <a:pPr>
              <a:lnSpc>
                <a:spcPct val="80000"/>
              </a:lnSpc>
              <a:buSzPct val="110000"/>
            </a:pPr>
            <a:r>
              <a:rPr lang="en-US" sz="2400" dirty="0" err="1">
                <a:solidFill>
                  <a:srgbClr val="595959"/>
                </a:solidFill>
                <a:latin typeface="News Gothic MT"/>
              </a:rPr>
              <a:t>listItem</a:t>
            </a:r>
            <a:r>
              <a:rPr lang="en-US" sz="2400" dirty="0">
                <a:solidFill>
                  <a:srgbClr val="595959"/>
                </a:solidFill>
                <a:latin typeface="News Gothic MT"/>
              </a:rPr>
              <a:t> is just a copy of each element</a:t>
            </a:r>
            <a:r>
              <a:rPr lang="en-US" sz="2400" dirty="0" smtClean="0">
                <a:solidFill>
                  <a:srgbClr val="595959"/>
                </a:solidFill>
                <a:latin typeface="News Gothic MT"/>
              </a:rPr>
              <a:t>.</a:t>
            </a:r>
            <a:endParaRPr lang="en-US" sz="2400" dirty="0" smtClean="0">
              <a:solidFill>
                <a:srgbClr val="000000"/>
              </a:solidFill>
              <a:latin typeface="Courier"/>
              <a:cs typeface="Courier"/>
            </a:endParaRPr>
          </a:p>
          <a:p>
            <a:pPr>
              <a:lnSpc>
                <a:spcPct val="80000"/>
              </a:lnSpc>
              <a:buSzPct val="110000"/>
            </a:pPr>
            <a:endParaRPr lang="en-US" sz="2400" dirty="0">
              <a:solidFill>
                <a:srgbClr val="595959"/>
              </a:solidFill>
              <a:latin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808634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3894</TotalTime>
  <Words>458</Words>
  <Application>Microsoft Macintosh PowerPoint</Application>
  <PresentationFormat>On-screen Show (4:3)</PresentationFormat>
  <Paragraphs>155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Richard Chang</cp:lastModifiedBy>
  <cp:revision>135</cp:revision>
  <dcterms:modified xsi:type="dcterms:W3CDTF">2015-02-17T17:46:27Z</dcterms:modified>
</cp:coreProperties>
</file>