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78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3" autoAdjust="0"/>
    <p:restoredTop sz="96691" autoAdjust="0"/>
  </p:normalViewPr>
  <p:slideViewPr>
    <p:cSldViewPr snapToGrid="0" snapToObjects="1">
      <p:cViewPr>
        <p:scale>
          <a:sx n="125" d="100"/>
          <a:sy n="125" d="100"/>
        </p:scale>
        <p:origin x="-3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 </a:t>
            </a: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vs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 Strings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>
                <a:solidFill>
                  <a:srgbClr val="2C7C9F"/>
                </a:solidFill>
                <a:latin typeface="News Gothic MT"/>
              </a:rPr>
              <a:t>Different: Lists are mutable</a:t>
            </a:r>
            <a:endParaRPr lang="en-US" sz="4800"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[4:7] = [11, 22]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changes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become: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>
                <a:latin typeface="Courier"/>
                <a:cs typeface="Courier"/>
              </a:rPr>
              <a:t> = [0, 1, 2, 3, </a:t>
            </a:r>
            <a:r>
              <a:rPr lang="en-US" sz="2400" dirty="0" smtClean="0">
                <a:latin typeface="Courier"/>
                <a:cs typeface="Courier"/>
              </a:rPr>
              <a:t>11, 22, </a:t>
            </a:r>
            <a:r>
              <a:rPr lang="en-US" sz="2400" dirty="0">
                <a:latin typeface="Courier"/>
                <a:cs typeface="Courier"/>
              </a:rPr>
              <a:t>7, 8, 9]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1867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Diff: Strings are immutable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= "</a:t>
            </a:r>
            <a:r>
              <a:rPr lang="en-US" sz="2400" dirty="0" err="1">
                <a:latin typeface="Courier"/>
                <a:cs typeface="Courier"/>
              </a:rPr>
              <a:t>abcdefghijklmnopqrstuvwxyz</a:t>
            </a:r>
            <a:r>
              <a:rPr lang="en-US" sz="2400" dirty="0">
                <a:latin typeface="Courier"/>
                <a:cs typeface="Courier"/>
              </a:rPr>
              <a:t>"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[4] = "X"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an error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43196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Strings are homogeneous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= "</a:t>
            </a:r>
            <a:r>
              <a:rPr lang="en-US" sz="2400" dirty="0" err="1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each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]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has the same type, a string.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3235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 can be heterogeneous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= [ "car", 5, True, 76.2 ]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perfectly legal.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[0]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 string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[1]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int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[2]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a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[3]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float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73393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 can be heterogeneous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= ["car", 5, [True, "blue"], 76.2]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perfectly legal.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[0]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 string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[1]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int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[2]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 indent="-457200">
              <a:lnSpc>
                <a:spcPct val="12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[3]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float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715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Different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 "</a:t>
            </a:r>
            <a:r>
              <a:rPr lang="en-US" sz="2400" dirty="0" err="1" smtClean="0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Then,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[7]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an integer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[7]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string "h"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dirty="0" err="1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[7</a:t>
            </a:r>
            <a:r>
              <a:rPr lang="en-US" sz="2400" dirty="0" smtClean="0">
                <a:latin typeface="Courier"/>
                <a:cs typeface="Courier"/>
              </a:rPr>
              <a:t>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are both strings.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16555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32032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strings and lists are similar but different.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Similar: syntax, access mechanisms, operators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Different: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Strings are immutable, lists are mutable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Strings are homogeneous, lists are heterogeneous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myString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[1] is a string,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[1] might not be a list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 "</a:t>
            </a:r>
            <a:r>
              <a:rPr lang="en-US" sz="2400" dirty="0" err="1" smtClean="0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the </a:t>
            </a: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 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function to get the size.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) == 10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) == 26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65283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Empty list and empty string: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>
                <a:latin typeface="Courier"/>
                <a:cs typeface="Courier"/>
              </a:rPr>
              <a:t> = []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= ""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3044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 "</a:t>
            </a:r>
            <a:r>
              <a:rPr lang="en-US" sz="2400" dirty="0" err="1" smtClean="0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the </a:t>
            </a:r>
            <a:r>
              <a:rPr lang="en-US" sz="2400" dirty="0" smtClean="0">
                <a:latin typeface="Courier"/>
                <a:cs typeface="Courier"/>
              </a:rPr>
              <a:t>[]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get components.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[3]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3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</a:t>
            </a:r>
            <a:r>
              <a:rPr lang="en-US" sz="2400" dirty="0">
                <a:latin typeface="Courier"/>
                <a:cs typeface="Courier"/>
              </a:rPr>
              <a:t>3]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"d"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[-1]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9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[-2]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"y"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44272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 "</a:t>
            </a:r>
            <a:r>
              <a:rPr lang="en-US" sz="2400" dirty="0" err="1" smtClean="0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the </a:t>
            </a:r>
            <a:r>
              <a:rPr lang="en-US" sz="2400" dirty="0" smtClean="0">
                <a:latin typeface="Courier"/>
                <a:cs typeface="Courier"/>
              </a:rPr>
              <a:t>[:]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get sub-lists and substrings.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[3:7]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latin typeface="Courier"/>
                <a:cs typeface="Courier"/>
              </a:rPr>
              <a:t>[3</a:t>
            </a:r>
            <a:r>
              <a:rPr lang="en-US" sz="2400" dirty="0">
                <a:latin typeface="Courier"/>
                <a:cs typeface="Courier"/>
              </a:rPr>
              <a:t>, 4, 5, </a:t>
            </a:r>
            <a:r>
              <a:rPr lang="en-US" sz="2400" dirty="0" smtClean="0">
                <a:latin typeface="Courier"/>
                <a:cs typeface="Courier"/>
              </a:rPr>
              <a:t>6]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[3:7]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defg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the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slicing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operator.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9426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 "</a:t>
            </a:r>
            <a:r>
              <a:rPr lang="en-US" sz="2400" dirty="0" err="1" smtClean="0">
                <a:latin typeface="Courier"/>
                <a:cs typeface="Courier"/>
              </a:rPr>
              <a:t>abcdefghijklmnopqrstuvwxyz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More slicing tricks.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[:7]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latin typeface="Courier"/>
                <a:cs typeface="Courier"/>
              </a:rPr>
              <a:t>[0,1, 2, 3</a:t>
            </a:r>
            <a:r>
              <a:rPr lang="en-US" sz="2400" dirty="0">
                <a:latin typeface="Courier"/>
                <a:cs typeface="Courier"/>
              </a:rPr>
              <a:t>, 4, 5, </a:t>
            </a:r>
            <a:r>
              <a:rPr lang="en-US" sz="2400" dirty="0" smtClean="0">
                <a:latin typeface="Courier"/>
                <a:cs typeface="Courier"/>
              </a:rPr>
              <a:t>6]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[:7]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abcdefg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[-3:]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latin typeface="Courier"/>
                <a:cs typeface="Courier"/>
              </a:rPr>
              <a:t>[7, 8, 9]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myString</a:t>
            </a:r>
            <a:r>
              <a:rPr lang="en-US" sz="2400" dirty="0" smtClean="0">
                <a:latin typeface="Courier"/>
                <a:cs typeface="Courier"/>
              </a:rPr>
              <a:t>[-3:]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"xyz"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0244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Similar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L1 = [0, 1, 2, 3 ]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L2 = [ 4, 5]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str1 = "</a:t>
            </a:r>
            <a:r>
              <a:rPr lang="en-US" sz="2400" dirty="0" err="1" smtClean="0">
                <a:latin typeface="Courier"/>
                <a:cs typeface="Courier"/>
              </a:rPr>
              <a:t>abcdefghij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str2 = "</a:t>
            </a:r>
            <a:r>
              <a:rPr lang="en-US" sz="2400" dirty="0" err="1" smtClean="0">
                <a:latin typeface="Courier"/>
                <a:cs typeface="Courier"/>
              </a:rPr>
              <a:t>klmno</a:t>
            </a:r>
            <a:r>
              <a:rPr lang="en-US" sz="2400" dirty="0" smtClean="0">
                <a:latin typeface="Courier"/>
                <a:cs typeface="Courier"/>
              </a:rPr>
              <a:t>"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+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operator for concatenation.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L1 + L2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latin typeface="Courier"/>
                <a:cs typeface="Courier"/>
              </a:rPr>
              <a:t>[0,1, 2, 3</a:t>
            </a:r>
            <a:r>
              <a:rPr lang="en-US" sz="2400" dirty="0">
                <a:latin typeface="Courier"/>
                <a:cs typeface="Courier"/>
              </a:rPr>
              <a:t>, 4, 5</a:t>
            </a:r>
            <a:r>
              <a:rPr lang="en-US" sz="2400" dirty="0" smtClean="0">
                <a:latin typeface="Courier"/>
                <a:cs typeface="Courier"/>
              </a:rPr>
              <a:t>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str1 + str2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abcdefghijklmno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3146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Different: Lists are 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[0, 1, 2, 3, 4, 5, 6, 7, 8, 9]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[4] = 44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changes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become: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[</a:t>
            </a:r>
            <a:r>
              <a:rPr lang="en-US" sz="2400" dirty="0">
                <a:latin typeface="Courier"/>
                <a:cs typeface="Courier"/>
              </a:rPr>
              <a:t>0, 1, 2, 3, </a:t>
            </a:r>
            <a:r>
              <a:rPr lang="en-US" sz="2400" dirty="0" smtClean="0">
                <a:latin typeface="Courier"/>
                <a:cs typeface="Courier"/>
              </a:rPr>
              <a:t>44, </a:t>
            </a:r>
            <a:r>
              <a:rPr lang="en-US" sz="2400" dirty="0">
                <a:latin typeface="Courier"/>
                <a:cs typeface="Courier"/>
              </a:rPr>
              <a:t>5, 6, 7, 8, 9]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9120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4705</TotalTime>
  <Words>736</Words>
  <Application>Microsoft Macintosh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152</cp:revision>
  <dcterms:modified xsi:type="dcterms:W3CDTF">2015-02-18T13:23:07Z</dcterms:modified>
</cp:coreProperties>
</file>