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sldIdLst>
    <p:sldId id="256" r:id="rId2"/>
    <p:sldId id="260" r:id="rId3"/>
    <p:sldId id="285" r:id="rId4"/>
    <p:sldId id="261" r:id="rId5"/>
    <p:sldId id="280" r:id="rId6"/>
    <p:sldId id="281" r:id="rId7"/>
    <p:sldId id="282" r:id="rId8"/>
    <p:sldId id="283" r:id="rId9"/>
    <p:sldId id="284" r:id="rId10"/>
    <p:sldId id="262" r:id="rId11"/>
    <p:sldId id="286" r:id="rId12"/>
    <p:sldId id="287" r:id="rId13"/>
    <p:sldId id="265" r:id="rId14"/>
    <p:sldId id="288" r:id="rId15"/>
  </p:sldIdLst>
  <p:sldSz cx="9144000" cy="6858000" type="screen4x3"/>
  <p:notesSz cx="6991350" cy="92821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59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691" autoAdjust="0"/>
  </p:normalViewPr>
  <p:slideViewPr>
    <p:cSldViewPr snapToGrid="0" snapToObjects="1">
      <p:cViewPr>
        <p:scale>
          <a:sx n="100" d="100"/>
          <a:sy n="100" d="100"/>
        </p:scale>
        <p:origin x="-1040" y="-2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2000">
                <a:latin typeface="Arial"/>
              </a:rPr>
              <a:t>Click to edit the notes format</a:t>
            </a:r>
            <a:endParaRPr/>
          </a:p>
        </p:txBody>
      </p:sp>
      <p:sp>
        <p:nvSpPr>
          <p:cNvPr id="40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1400">
                <a:latin typeface="Times New Roman"/>
              </a:rPr>
              <a:t>&lt;header&gt;</a:t>
            </a:r>
            <a:endParaRPr/>
          </a:p>
        </p:txBody>
      </p:sp>
      <p:sp>
        <p:nvSpPr>
          <p:cNvPr id="41" name="PlaceHolder 3"/>
          <p:cNvSpPr>
            <a:spLocks noGrp="1"/>
          </p:cNvSpPr>
          <p:nvPr>
            <p:ph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en-US" sz="1400">
                <a:latin typeface="Times New Roman"/>
              </a:rPr>
              <a:t>&lt;date/time&gt;</a:t>
            </a:r>
            <a:endParaRPr/>
          </a:p>
        </p:txBody>
      </p:sp>
      <p:sp>
        <p:nvSpPr>
          <p:cNvPr id="42" name="PlaceHolder 4"/>
          <p:cNvSpPr>
            <a:spLocks noGrp="1"/>
          </p:cNvSpPr>
          <p:nvPr>
            <p:ph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n-US" sz="1400">
                <a:latin typeface="Times New Roman"/>
              </a:rPr>
              <a:t>&lt;footer&gt;</a:t>
            </a:r>
            <a:endParaRPr/>
          </a:p>
        </p:txBody>
      </p:sp>
      <p:sp>
        <p:nvSpPr>
          <p:cNvPr id="43" name="PlaceHolder 5"/>
          <p:cNvSpPr>
            <a:spLocks noGrp="1"/>
          </p:cNvSpPr>
          <p:nvPr>
            <p:ph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B6483437-41FE-4E8B-84DB-733BD660BBB2}" type="slidenum">
              <a:rPr lang="en-US" sz="1400">
                <a:latin typeface="Times New Roman"/>
              </a:r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445848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body"/>
          </p:nvPr>
        </p:nvSpPr>
        <p:spPr>
          <a:xfrm>
            <a:off x="698400" y="4408560"/>
            <a:ext cx="5594040" cy="417636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90000"/>
              </a:lnSpc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804204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49360" y="3868920"/>
            <a:ext cx="804204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0280" y="160020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0280" y="386892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49360" y="386892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7" name="Picture 36"/>
          <p:cNvPicPr/>
          <p:nvPr/>
        </p:nvPicPr>
        <p:blipFill>
          <a:blip r:embed="rId2"/>
          <a:stretch>
            <a:fillRect/>
          </a:stretch>
        </p:blipFill>
        <p:spPr>
          <a:xfrm>
            <a:off x="1848600" y="1600200"/>
            <a:ext cx="5443200" cy="4343040"/>
          </a:xfrm>
          <a:prstGeom prst="rect">
            <a:avLst/>
          </a:prstGeom>
          <a:ln>
            <a:noFill/>
          </a:ln>
        </p:spPr>
      </p:pic>
      <p:pic>
        <p:nvPicPr>
          <p:cNvPr id="38" name="Picture 37"/>
          <p:cNvPicPr/>
          <p:nvPr/>
        </p:nvPicPr>
        <p:blipFill>
          <a:blip r:embed="rId2"/>
          <a:stretch>
            <a:fillRect/>
          </a:stretch>
        </p:blipFill>
        <p:spPr>
          <a:xfrm>
            <a:off x="1848600" y="1600200"/>
            <a:ext cx="5443200" cy="43430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49360" y="1600200"/>
            <a:ext cx="8042040" cy="43434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3924360" cy="4343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0280" y="1600200"/>
            <a:ext cx="3924360" cy="4343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49360" y="107640"/>
            <a:ext cx="8042040" cy="6197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49360" y="386892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0280" y="1600200"/>
            <a:ext cx="3924360" cy="4343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3924360" cy="4343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0280" y="160020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0280" y="386892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0280" y="160020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49360" y="3868920"/>
            <a:ext cx="804204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>
                <a:solidFill>
                  <a:srgbClr val="2C7C9F"/>
                </a:solidFill>
                <a:latin typeface="News Gothic MT"/>
              </a:rPr>
              <a:t>Click to edit the title text formatClick to edit Master title style</a:t>
            </a:r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buSzPct val="45000"/>
              <a:buFont typeface="StarSymbol"/>
              <a:buChar char=""/>
            </a:pPr>
            <a:r>
              <a:rPr lang="en-US" sz="2400">
                <a:solidFill>
                  <a:srgbClr val="595959"/>
                </a:solidFill>
                <a:latin typeface="News Gothic MT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400">
                <a:solidFill>
                  <a:srgbClr val="595959"/>
                </a:solidFill>
                <a:latin typeface="News Gothic MT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2400">
                <a:solidFill>
                  <a:srgbClr val="595959"/>
                </a:solidFill>
                <a:latin typeface="News Gothic MT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2400">
                <a:solidFill>
                  <a:srgbClr val="595959"/>
                </a:solidFill>
                <a:latin typeface="News Gothic MT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2400">
                <a:solidFill>
                  <a:srgbClr val="595959"/>
                </a:solidFill>
                <a:latin typeface="News Gothic MT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2400">
                <a:solidFill>
                  <a:srgbClr val="595959"/>
                </a:solidFill>
                <a:latin typeface="News Gothic MT"/>
              </a:rPr>
              <a:t>Sixth Outline Level</a:t>
            </a:r>
            <a:endParaRPr/>
          </a:p>
          <a:p>
            <a:pPr>
              <a:lnSpc>
                <a:spcPct val="100000"/>
              </a:lnSpc>
              <a:buSzPct val="110000"/>
              <a:buFont typeface="Wingdings 2" charset="2"/>
              <a:buChar char=""/>
            </a:pPr>
            <a:r>
              <a:rPr lang="en-US" sz="2400">
                <a:solidFill>
                  <a:srgbClr val="595959"/>
                </a:solidFill>
                <a:latin typeface="News Gothic MT"/>
              </a:rPr>
              <a:t>Seventh Outline LevelClick to edit Master text styles</a:t>
            </a:r>
            <a:endParaRPr/>
          </a:p>
          <a:p>
            <a:pPr lvl="1">
              <a:lnSpc>
                <a:spcPct val="100000"/>
              </a:lnSpc>
              <a:buSzPct val="110000"/>
              <a:buFont typeface="Wingdings 2" charset="2"/>
              <a:buChar char=""/>
            </a:pPr>
            <a:r>
              <a:rPr lang="en-US" sz="2200">
                <a:solidFill>
                  <a:srgbClr val="595959"/>
                </a:solidFill>
                <a:latin typeface="News Gothic MT"/>
              </a:rPr>
              <a:t>Second level</a:t>
            </a:r>
            <a:endParaRPr/>
          </a:p>
          <a:p>
            <a:pPr lvl="2">
              <a:lnSpc>
                <a:spcPct val="100000"/>
              </a:lnSpc>
              <a:buSzPct val="110000"/>
              <a:buFont typeface="Wingdings 2" charset="2"/>
              <a:buChar char=""/>
            </a:pPr>
            <a:r>
              <a:rPr lang="en-US" sz="2000">
                <a:solidFill>
                  <a:srgbClr val="595959"/>
                </a:solidFill>
                <a:latin typeface="News Gothic MT"/>
              </a:rPr>
              <a:t>Third level</a:t>
            </a:r>
            <a:endParaRPr/>
          </a:p>
          <a:p>
            <a:pPr lvl="3">
              <a:lnSpc>
                <a:spcPct val="100000"/>
              </a:lnSpc>
              <a:buSzPct val="110000"/>
              <a:buFont typeface="Wingdings 2" charset="2"/>
              <a:buChar char=""/>
            </a:pPr>
            <a:r>
              <a:rPr lang="en-US">
                <a:solidFill>
                  <a:srgbClr val="595959"/>
                </a:solidFill>
                <a:latin typeface="News Gothic MT"/>
              </a:rPr>
              <a:t>Fourth level</a:t>
            </a:r>
            <a:endParaRPr/>
          </a:p>
          <a:p>
            <a:pPr lvl="4">
              <a:lnSpc>
                <a:spcPct val="100000"/>
              </a:lnSpc>
              <a:buSzPct val="110000"/>
              <a:buFont typeface="Wingdings 2" charset="2"/>
              <a:buChar char=""/>
            </a:pPr>
            <a:r>
              <a:rPr lang="en-US">
                <a:solidFill>
                  <a:srgbClr val="595959"/>
                </a:solidFill>
                <a:latin typeface="News Gothic MT"/>
              </a:rPr>
              <a:t>Fifth level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629680" y="6275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r>
              <a:rPr lang="en-US" sz="1200" b="1">
                <a:solidFill>
                  <a:srgbClr val="FFFFFF"/>
                </a:solidFill>
                <a:latin typeface="Arial"/>
                <a:ea typeface="ＭＳ Ｐゴシック"/>
              </a:rPr>
              <a:t>9/8/14</a:t>
            </a:r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264600" y="6275520"/>
            <a:ext cx="4840560" cy="36468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898040" y="6275520"/>
            <a:ext cx="990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6F1C5666-7F91-439B-93C4-D7283F47BD81}" type="slidenum">
              <a:rPr lang="en-US" sz="3600" b="1">
                <a:solidFill>
                  <a:srgbClr val="FFFFFF"/>
                </a:solidFill>
                <a:latin typeface="Arial"/>
                <a:ea typeface="ＭＳ Ｐゴシック"/>
              </a:rPr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Shape 1"/>
          <p:cNvSpPr txBox="1"/>
          <p:nvPr/>
        </p:nvSpPr>
        <p:spPr>
          <a:xfrm>
            <a:off x="1295280" y="1735665"/>
            <a:ext cx="6716520" cy="3279747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Exceptions</a:t>
            </a: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
</a:t>
            </a:r>
            <a:r>
              <a:rPr lang="en-US" sz="2400" dirty="0" smtClean="0">
                <a:solidFill>
                  <a:srgbClr val="2C7C9F"/>
                </a:solidFill>
                <a:latin typeface="News Gothic MT"/>
              </a:rPr>
              <a:t>CMSC 201</a:t>
            </a:r>
            <a:r>
              <a:rPr lang="en-US" sz="3200" dirty="0" smtClean="0">
                <a:solidFill>
                  <a:srgbClr val="09213B"/>
                </a:solidFill>
                <a:latin typeface="News Gothic MT"/>
              </a:rPr>
              <a:t>
</a:t>
            </a:r>
            <a:r>
              <a:rPr lang="en-US" sz="2800" dirty="0" smtClean="0">
                <a:solidFill>
                  <a:srgbClr val="09213B"/>
                </a:solidFill>
                <a:latin typeface="News Gothic MT"/>
              </a:rPr>
              <a:t>
</a:t>
            </a:r>
            <a:endParaRPr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04806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Badgering the user for input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r>
              <a:rPr lang="en-US" sz="2000" dirty="0" smtClean="0">
                <a:latin typeface="Courier"/>
                <a:cs typeface="Courier"/>
              </a:rPr>
              <a:t>done </a:t>
            </a:r>
            <a:r>
              <a:rPr lang="en-US" sz="2000" dirty="0">
                <a:latin typeface="Courier"/>
                <a:cs typeface="Courier"/>
              </a:rPr>
              <a:t>= False</a:t>
            </a:r>
          </a:p>
          <a:p>
            <a:endParaRPr lang="en-US" sz="2000" dirty="0">
              <a:latin typeface="Courier"/>
              <a:cs typeface="Courier"/>
            </a:endParaRPr>
          </a:p>
          <a:p>
            <a:r>
              <a:rPr lang="en-US" sz="2000" dirty="0">
                <a:latin typeface="Courier"/>
                <a:cs typeface="Courier"/>
              </a:rPr>
              <a:t>while not done:</a:t>
            </a:r>
          </a:p>
          <a:p>
            <a:r>
              <a:rPr lang="en-US" sz="2000" dirty="0">
                <a:latin typeface="Courier"/>
                <a:cs typeface="Courier"/>
              </a:rPr>
              <a:t>   try:</a:t>
            </a:r>
          </a:p>
          <a:p>
            <a:r>
              <a:rPr lang="en-US" sz="2000" dirty="0">
                <a:latin typeface="Courier"/>
                <a:cs typeface="Courier"/>
              </a:rPr>
              <a:t>      </a:t>
            </a:r>
            <a:r>
              <a:rPr lang="en-US" sz="2000" dirty="0" err="1">
                <a:latin typeface="Courier"/>
                <a:cs typeface="Courier"/>
              </a:rPr>
              <a:t>userInput</a:t>
            </a:r>
            <a:r>
              <a:rPr lang="en-US" sz="2000" dirty="0">
                <a:latin typeface="Courier"/>
                <a:cs typeface="Courier"/>
              </a:rPr>
              <a:t> = input("Enter a number: ")</a:t>
            </a:r>
          </a:p>
          <a:p>
            <a:r>
              <a:rPr lang="en-US" sz="2000" dirty="0">
                <a:latin typeface="Courier"/>
                <a:cs typeface="Courier"/>
              </a:rPr>
              <a:t>      n = </a:t>
            </a:r>
            <a:r>
              <a:rPr lang="en-US" sz="2000" dirty="0" err="1">
                <a:latin typeface="Courier"/>
                <a:cs typeface="Courier"/>
              </a:rPr>
              <a:t>int</a:t>
            </a:r>
            <a:r>
              <a:rPr lang="en-US" sz="2000" dirty="0">
                <a:latin typeface="Courier"/>
                <a:cs typeface="Courier"/>
              </a:rPr>
              <a:t>(</a:t>
            </a:r>
            <a:r>
              <a:rPr lang="en-US" sz="2000" dirty="0" err="1">
                <a:latin typeface="Courier"/>
                <a:cs typeface="Courier"/>
              </a:rPr>
              <a:t>userInput</a:t>
            </a:r>
            <a:r>
              <a:rPr lang="en-US" sz="2000" dirty="0">
                <a:latin typeface="Courier"/>
                <a:cs typeface="Courier"/>
              </a:rPr>
              <a:t>)</a:t>
            </a:r>
          </a:p>
          <a:p>
            <a:r>
              <a:rPr lang="en-US" sz="2000" dirty="0">
                <a:latin typeface="Courier"/>
                <a:cs typeface="Courier"/>
              </a:rPr>
              <a:t>   except </a:t>
            </a:r>
            <a:r>
              <a:rPr lang="en-US" sz="2000" dirty="0" err="1">
                <a:latin typeface="Courier"/>
                <a:cs typeface="Courier"/>
              </a:rPr>
              <a:t>ValueError</a:t>
            </a:r>
            <a:r>
              <a:rPr lang="en-US" sz="2000" dirty="0">
                <a:latin typeface="Courier"/>
                <a:cs typeface="Courier"/>
              </a:rPr>
              <a:t>:</a:t>
            </a:r>
          </a:p>
          <a:p>
            <a:r>
              <a:rPr lang="en-US" sz="2000" dirty="0">
                <a:latin typeface="Courier"/>
                <a:cs typeface="Courier"/>
              </a:rPr>
              <a:t>      print("That's not an integer! Try again.")</a:t>
            </a:r>
          </a:p>
          <a:p>
            <a:r>
              <a:rPr lang="hu-HU" sz="2000" dirty="0">
                <a:latin typeface="Courier"/>
                <a:cs typeface="Courier"/>
              </a:rPr>
              <a:t>   else:</a:t>
            </a:r>
          </a:p>
          <a:p>
            <a:r>
              <a:rPr lang="en-US" sz="2000" dirty="0">
                <a:latin typeface="Courier"/>
                <a:cs typeface="Courier"/>
              </a:rPr>
              <a:t>      print("Thank you!")</a:t>
            </a:r>
          </a:p>
          <a:p>
            <a:r>
              <a:rPr lang="it-IT" sz="2000" dirty="0">
                <a:latin typeface="Courier"/>
                <a:cs typeface="Courier"/>
              </a:rPr>
              <a:t>      </a:t>
            </a:r>
            <a:r>
              <a:rPr lang="it-IT" sz="2000" dirty="0" err="1">
                <a:latin typeface="Courier"/>
                <a:cs typeface="Courier"/>
              </a:rPr>
              <a:t>done</a:t>
            </a:r>
            <a:r>
              <a:rPr lang="it-IT" sz="2000" dirty="0">
                <a:latin typeface="Courier"/>
                <a:cs typeface="Courier"/>
              </a:rPr>
              <a:t> = True</a:t>
            </a:r>
          </a:p>
          <a:p>
            <a:endParaRPr lang="it-IT" sz="2000" dirty="0">
              <a:latin typeface="Courier"/>
              <a:cs typeface="Courier"/>
            </a:endParaRPr>
          </a:p>
          <a:p>
            <a:r>
              <a:rPr lang="en-US" sz="2000" dirty="0">
                <a:latin typeface="Courier"/>
                <a:cs typeface="Courier"/>
              </a:rPr>
              <a:t>print("n is ", n)</a:t>
            </a:r>
          </a:p>
        </p:txBody>
      </p:sp>
    </p:spTree>
    <p:extLst>
      <p:ext uri="{BB962C8B-B14F-4D97-AF65-F5344CB8AC3E}">
        <p14:creationId xmlns:p14="http://schemas.microsoft.com/office/powerpoint/2010/main" val="38908127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04806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Badgering the user for input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r>
              <a:rPr lang="en-US" sz="2000" b="1" dirty="0" smtClean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Courier"/>
                <a:cs typeface="Courier"/>
              </a:rPr>
              <a:t>done </a:t>
            </a:r>
            <a:r>
              <a:rPr lang="en-US" sz="2000" b="1" dirty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Courier"/>
                <a:cs typeface="Courier"/>
              </a:rPr>
              <a:t>= False</a:t>
            </a:r>
          </a:p>
          <a:p>
            <a:endParaRPr lang="en-US" sz="2000" dirty="0">
              <a:latin typeface="Courier"/>
              <a:cs typeface="Courier"/>
            </a:endParaRPr>
          </a:p>
          <a:p>
            <a:r>
              <a:rPr lang="en-US" sz="2000" dirty="0">
                <a:latin typeface="Courier"/>
                <a:cs typeface="Courier"/>
              </a:rPr>
              <a:t>while </a:t>
            </a:r>
            <a:r>
              <a:rPr lang="en-US" sz="2000" b="1" dirty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Courier"/>
                <a:cs typeface="Courier"/>
              </a:rPr>
              <a:t>not done</a:t>
            </a:r>
            <a:r>
              <a:rPr lang="en-US" sz="2000" dirty="0">
                <a:latin typeface="Courier"/>
                <a:cs typeface="Courier"/>
              </a:rPr>
              <a:t>:</a:t>
            </a:r>
          </a:p>
          <a:p>
            <a:r>
              <a:rPr lang="en-US" sz="2000" dirty="0">
                <a:latin typeface="Courier"/>
                <a:cs typeface="Courier"/>
              </a:rPr>
              <a:t>   try:</a:t>
            </a:r>
          </a:p>
          <a:p>
            <a:r>
              <a:rPr lang="en-US" sz="2000" dirty="0">
                <a:latin typeface="Courier"/>
                <a:cs typeface="Courier"/>
              </a:rPr>
              <a:t>      </a:t>
            </a:r>
            <a:r>
              <a:rPr lang="en-US" sz="2000" dirty="0" err="1">
                <a:latin typeface="Courier"/>
                <a:cs typeface="Courier"/>
              </a:rPr>
              <a:t>userInput</a:t>
            </a:r>
            <a:r>
              <a:rPr lang="en-US" sz="2000" dirty="0">
                <a:latin typeface="Courier"/>
                <a:cs typeface="Courier"/>
              </a:rPr>
              <a:t> = input("Enter a number: ")</a:t>
            </a:r>
          </a:p>
          <a:p>
            <a:r>
              <a:rPr lang="en-US" sz="2000" dirty="0">
                <a:latin typeface="Courier"/>
                <a:cs typeface="Courier"/>
              </a:rPr>
              <a:t>      n = </a:t>
            </a:r>
            <a:r>
              <a:rPr lang="en-US" sz="2000" dirty="0" err="1">
                <a:latin typeface="Courier"/>
                <a:cs typeface="Courier"/>
              </a:rPr>
              <a:t>int</a:t>
            </a:r>
            <a:r>
              <a:rPr lang="en-US" sz="2000" dirty="0">
                <a:latin typeface="Courier"/>
                <a:cs typeface="Courier"/>
              </a:rPr>
              <a:t>(</a:t>
            </a:r>
            <a:r>
              <a:rPr lang="en-US" sz="2000" dirty="0" err="1">
                <a:latin typeface="Courier"/>
                <a:cs typeface="Courier"/>
              </a:rPr>
              <a:t>userInput</a:t>
            </a:r>
            <a:r>
              <a:rPr lang="en-US" sz="2000" dirty="0">
                <a:latin typeface="Courier"/>
                <a:cs typeface="Courier"/>
              </a:rPr>
              <a:t>)</a:t>
            </a:r>
          </a:p>
          <a:p>
            <a:r>
              <a:rPr lang="en-US" sz="2000" dirty="0">
                <a:latin typeface="Courier"/>
                <a:cs typeface="Courier"/>
              </a:rPr>
              <a:t>   except </a:t>
            </a:r>
            <a:r>
              <a:rPr lang="en-US" sz="2000" dirty="0" err="1">
                <a:latin typeface="Courier"/>
                <a:cs typeface="Courier"/>
              </a:rPr>
              <a:t>ValueError</a:t>
            </a:r>
            <a:r>
              <a:rPr lang="en-US" sz="2000" dirty="0">
                <a:latin typeface="Courier"/>
                <a:cs typeface="Courier"/>
              </a:rPr>
              <a:t>:</a:t>
            </a:r>
          </a:p>
          <a:p>
            <a:r>
              <a:rPr lang="en-US" sz="2000" dirty="0">
                <a:latin typeface="Courier"/>
                <a:cs typeface="Courier"/>
              </a:rPr>
              <a:t>      print("That's not an integer! Try again.")</a:t>
            </a:r>
          </a:p>
          <a:p>
            <a:r>
              <a:rPr lang="hu-HU" sz="2000" dirty="0">
                <a:latin typeface="Courier"/>
                <a:cs typeface="Courier"/>
              </a:rPr>
              <a:t>   else:</a:t>
            </a:r>
          </a:p>
          <a:p>
            <a:r>
              <a:rPr lang="en-US" sz="2000" dirty="0">
                <a:latin typeface="Courier"/>
                <a:cs typeface="Courier"/>
              </a:rPr>
              <a:t>      print("Thank you!")</a:t>
            </a:r>
          </a:p>
          <a:p>
            <a:r>
              <a:rPr lang="it-IT" sz="2000" dirty="0">
                <a:latin typeface="Courier"/>
                <a:cs typeface="Courier"/>
              </a:rPr>
              <a:t>      </a:t>
            </a:r>
            <a:r>
              <a:rPr lang="it-IT" sz="2000" b="1" dirty="0" err="1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Courier"/>
                <a:cs typeface="Courier"/>
              </a:rPr>
              <a:t>done</a:t>
            </a:r>
            <a:r>
              <a:rPr lang="it-IT" sz="2000" b="1" dirty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Courier"/>
                <a:cs typeface="Courier"/>
              </a:rPr>
              <a:t> = True</a:t>
            </a:r>
          </a:p>
          <a:p>
            <a:endParaRPr lang="it-IT" sz="2000" dirty="0">
              <a:latin typeface="Courier"/>
              <a:cs typeface="Courier"/>
            </a:endParaRPr>
          </a:p>
          <a:p>
            <a:r>
              <a:rPr lang="en-US" sz="2000" dirty="0">
                <a:latin typeface="Courier"/>
                <a:cs typeface="Courier"/>
              </a:rPr>
              <a:t>print("n is ", n)</a:t>
            </a:r>
          </a:p>
        </p:txBody>
      </p:sp>
    </p:spTree>
    <p:extLst>
      <p:ext uri="{BB962C8B-B14F-4D97-AF65-F5344CB8AC3E}">
        <p14:creationId xmlns:p14="http://schemas.microsoft.com/office/powerpoint/2010/main" val="2074334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04806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Badgering the user for input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927600"/>
          </a:xfrm>
          <a:prstGeom prst="rect">
            <a:avLst/>
          </a:prstGeom>
        </p:spPr>
        <p:txBody>
          <a:bodyPr/>
          <a:lstStyle/>
          <a:p>
            <a:r>
              <a:rPr lang="en-US" sz="2000" dirty="0">
                <a:latin typeface="Courier"/>
                <a:cs typeface="Courier"/>
              </a:rPr>
              <a:t>done = False</a:t>
            </a:r>
          </a:p>
          <a:p>
            <a:endParaRPr lang="en-US" sz="2000" dirty="0">
              <a:latin typeface="Courier"/>
              <a:cs typeface="Courier"/>
            </a:endParaRPr>
          </a:p>
          <a:p>
            <a:r>
              <a:rPr lang="en-US" sz="2000" dirty="0">
                <a:latin typeface="Courier"/>
                <a:cs typeface="Courier"/>
              </a:rPr>
              <a:t>while not done:</a:t>
            </a:r>
          </a:p>
          <a:p>
            <a:r>
              <a:rPr lang="en-US" sz="2000" dirty="0">
                <a:latin typeface="Courier"/>
                <a:cs typeface="Courier"/>
              </a:rPr>
              <a:t>   try:</a:t>
            </a:r>
          </a:p>
          <a:p>
            <a:r>
              <a:rPr lang="en-US" sz="2000" dirty="0">
                <a:latin typeface="Courier"/>
                <a:cs typeface="Courier"/>
              </a:rPr>
              <a:t>      </a:t>
            </a:r>
            <a:r>
              <a:rPr lang="en-US" sz="2000" dirty="0" err="1">
                <a:latin typeface="Courier"/>
                <a:cs typeface="Courier"/>
              </a:rPr>
              <a:t>userInput</a:t>
            </a:r>
            <a:r>
              <a:rPr lang="en-US" sz="2000" dirty="0">
                <a:latin typeface="Courier"/>
                <a:cs typeface="Courier"/>
              </a:rPr>
              <a:t> = input("Enter a number: ")</a:t>
            </a:r>
          </a:p>
          <a:p>
            <a:r>
              <a:rPr lang="en-US" sz="2000" dirty="0">
                <a:latin typeface="Courier"/>
                <a:cs typeface="Courier"/>
              </a:rPr>
              <a:t>      n = </a:t>
            </a:r>
            <a:r>
              <a:rPr lang="en-US" sz="2000" dirty="0" err="1">
                <a:latin typeface="Courier"/>
                <a:cs typeface="Courier"/>
              </a:rPr>
              <a:t>int</a:t>
            </a:r>
            <a:r>
              <a:rPr lang="en-US" sz="2000" dirty="0">
                <a:latin typeface="Courier"/>
                <a:cs typeface="Courier"/>
              </a:rPr>
              <a:t>(</a:t>
            </a:r>
            <a:r>
              <a:rPr lang="en-US" sz="2000" dirty="0" err="1">
                <a:latin typeface="Courier"/>
                <a:cs typeface="Courier"/>
              </a:rPr>
              <a:t>userInput</a:t>
            </a:r>
            <a:r>
              <a:rPr lang="en-US" sz="2000" dirty="0">
                <a:latin typeface="Courier"/>
                <a:cs typeface="Courier"/>
              </a:rPr>
              <a:t>)</a:t>
            </a:r>
          </a:p>
          <a:p>
            <a:r>
              <a:rPr lang="en-US" sz="2000" dirty="0">
                <a:latin typeface="Courier"/>
                <a:cs typeface="Courier"/>
              </a:rPr>
              <a:t>   except </a:t>
            </a:r>
            <a:r>
              <a:rPr lang="en-US" sz="2000" dirty="0" err="1">
                <a:latin typeface="Courier"/>
                <a:cs typeface="Courier"/>
              </a:rPr>
              <a:t>ValueError</a:t>
            </a:r>
            <a:r>
              <a:rPr lang="en-US" sz="2000" dirty="0">
                <a:latin typeface="Courier"/>
                <a:cs typeface="Courier"/>
              </a:rPr>
              <a:t>:</a:t>
            </a:r>
          </a:p>
          <a:p>
            <a:r>
              <a:rPr lang="en-US" sz="2000" dirty="0">
                <a:latin typeface="Courier"/>
                <a:cs typeface="Courier"/>
              </a:rPr>
              <a:t>      print("That's not an integer! Try again.")</a:t>
            </a:r>
          </a:p>
          <a:p>
            <a:r>
              <a:rPr lang="en-US" sz="2000" dirty="0">
                <a:latin typeface="Courier"/>
                <a:cs typeface="Courier"/>
              </a:rPr>
              <a:t>   except </a:t>
            </a:r>
            <a:r>
              <a:rPr lang="en-US" sz="2000" dirty="0" err="1">
                <a:latin typeface="Courier"/>
                <a:cs typeface="Courier"/>
              </a:rPr>
              <a:t>EOFError</a:t>
            </a:r>
            <a:r>
              <a:rPr lang="en-US" sz="2000" dirty="0">
                <a:latin typeface="Courier"/>
                <a:cs typeface="Courier"/>
              </a:rPr>
              <a:t>:</a:t>
            </a:r>
          </a:p>
          <a:p>
            <a:r>
              <a:rPr lang="en-US" sz="2000" dirty="0">
                <a:latin typeface="Courier"/>
                <a:cs typeface="Courier"/>
              </a:rPr>
              <a:t>      print("Please type something! Try again.")</a:t>
            </a:r>
          </a:p>
          <a:p>
            <a:r>
              <a:rPr lang="en-US" sz="2000" dirty="0">
                <a:latin typeface="Courier"/>
                <a:cs typeface="Courier"/>
              </a:rPr>
              <a:t>   else:</a:t>
            </a:r>
          </a:p>
          <a:p>
            <a:r>
              <a:rPr lang="en-US" sz="2000" dirty="0">
                <a:latin typeface="Courier"/>
                <a:cs typeface="Courier"/>
              </a:rPr>
              <a:t>      print("Thank you!")</a:t>
            </a:r>
          </a:p>
          <a:p>
            <a:r>
              <a:rPr lang="en-US" sz="2000" dirty="0">
                <a:latin typeface="Courier"/>
                <a:cs typeface="Courier"/>
              </a:rPr>
              <a:t>      done = True</a:t>
            </a:r>
          </a:p>
          <a:p>
            <a:endParaRPr lang="en-US" sz="2000" dirty="0">
              <a:latin typeface="Courier"/>
              <a:cs typeface="Courier"/>
            </a:endParaRPr>
          </a:p>
          <a:p>
            <a:r>
              <a:rPr lang="en-US" sz="2000" dirty="0">
                <a:latin typeface="Courier"/>
                <a:cs typeface="Courier"/>
              </a:rPr>
              <a:t>print("n is ", n)    </a:t>
            </a:r>
          </a:p>
        </p:txBody>
      </p:sp>
    </p:spTree>
    <p:extLst>
      <p:ext uri="{BB962C8B-B14F-4D97-AF65-F5344CB8AC3E}">
        <p14:creationId xmlns:p14="http://schemas.microsoft.com/office/powerpoint/2010/main" val="7520439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90836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Raising an Exception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168400"/>
            <a:ext cx="8042040" cy="4774840"/>
          </a:xfrm>
          <a:prstGeom prst="rect">
            <a:avLst/>
          </a:prstGeom>
        </p:spPr>
        <p:txBody>
          <a:bodyPr/>
          <a:lstStyle/>
          <a:p>
            <a:pPr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You can write code that raises exceptions:</a:t>
            </a: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110000"/>
              </a:lnSpc>
              <a:buSzPct val="110000"/>
            </a:pPr>
            <a:endParaRPr lang="en-US" sz="2400" dirty="0">
              <a:latin typeface="News Gothic MT"/>
            </a:endParaRPr>
          </a:p>
          <a:p>
            <a:pPr lvl="1">
              <a:lnSpc>
                <a:spcPct val="110000"/>
              </a:lnSpc>
              <a:buSzPct val="110000"/>
            </a:pPr>
            <a:r>
              <a:rPr lang="en-US" sz="2400" dirty="0">
                <a:latin typeface="Courier"/>
                <a:cs typeface="Courier"/>
              </a:rPr>
              <a:t>try:</a:t>
            </a:r>
          </a:p>
          <a:p>
            <a:pPr lvl="1">
              <a:lnSpc>
                <a:spcPct val="110000"/>
              </a:lnSpc>
              <a:buSzPct val="110000"/>
            </a:pPr>
            <a:r>
              <a:rPr lang="en-US" sz="2400" dirty="0">
                <a:latin typeface="Courier"/>
                <a:cs typeface="Courier"/>
              </a:rPr>
              <a:t>   raise </a:t>
            </a:r>
            <a:r>
              <a:rPr lang="en-US" sz="2400" dirty="0" err="1" smtClean="0">
                <a:latin typeface="Courier"/>
                <a:cs typeface="Courier"/>
              </a:rPr>
              <a:t>ZeroDivisionError</a:t>
            </a:r>
            <a:endParaRPr lang="en-US" sz="2400" dirty="0" smtClean="0">
              <a:latin typeface="Courier"/>
              <a:cs typeface="Courier"/>
            </a:endParaRPr>
          </a:p>
          <a:p>
            <a:pPr lvl="1">
              <a:lnSpc>
                <a:spcPct val="110000"/>
              </a:lnSpc>
              <a:buSzPct val="110000"/>
            </a:pPr>
            <a:endParaRPr lang="en-US" sz="2400" dirty="0">
              <a:latin typeface="Courier"/>
              <a:cs typeface="Courier"/>
            </a:endParaRPr>
          </a:p>
          <a:p>
            <a:pPr lvl="1">
              <a:lnSpc>
                <a:spcPct val="110000"/>
              </a:lnSpc>
              <a:buSzPct val="110000"/>
            </a:pPr>
            <a:r>
              <a:rPr lang="en-US" sz="2400" dirty="0">
                <a:latin typeface="Courier"/>
                <a:cs typeface="Courier"/>
              </a:rPr>
              <a:t>except </a:t>
            </a:r>
            <a:r>
              <a:rPr lang="en-US" sz="2400" dirty="0" err="1">
                <a:latin typeface="Courier"/>
                <a:cs typeface="Courier"/>
              </a:rPr>
              <a:t>ZeroDivisionError</a:t>
            </a:r>
            <a:r>
              <a:rPr lang="en-US" sz="2400" dirty="0">
                <a:latin typeface="Courier"/>
                <a:cs typeface="Courier"/>
              </a:rPr>
              <a:t>:</a:t>
            </a:r>
          </a:p>
          <a:p>
            <a:pPr lvl="1">
              <a:lnSpc>
                <a:spcPct val="110000"/>
              </a:lnSpc>
              <a:buSzPct val="110000"/>
            </a:pPr>
            <a:r>
              <a:rPr lang="en-US" sz="2400" dirty="0">
                <a:latin typeface="Courier"/>
                <a:cs typeface="Courier"/>
              </a:rPr>
              <a:t>   print("Did someone divide by zero?"</a:t>
            </a:r>
            <a:r>
              <a:rPr lang="en-US" sz="2400" dirty="0" smtClean="0">
                <a:latin typeface="Courier"/>
                <a:cs typeface="Courier"/>
              </a:rPr>
              <a:t>)</a:t>
            </a:r>
          </a:p>
          <a:p>
            <a:pPr lvl="1">
              <a:lnSpc>
                <a:spcPct val="110000"/>
              </a:lnSpc>
              <a:buSzPct val="110000"/>
            </a:pPr>
            <a:endParaRPr lang="en-US" sz="2400" dirty="0">
              <a:latin typeface="Courier"/>
              <a:cs typeface="Courier"/>
            </a:endParaRPr>
          </a:p>
          <a:p>
            <a:pPr lvl="1">
              <a:lnSpc>
                <a:spcPct val="110000"/>
              </a:lnSpc>
              <a:buSzPct val="110000"/>
            </a:pPr>
            <a:r>
              <a:rPr lang="en-US" sz="2400" dirty="0">
                <a:latin typeface="Courier"/>
                <a:cs typeface="Courier"/>
              </a:rPr>
              <a:t>else:</a:t>
            </a:r>
          </a:p>
          <a:p>
            <a:pPr lvl="1">
              <a:lnSpc>
                <a:spcPct val="110000"/>
              </a:lnSpc>
              <a:buSzPct val="110000"/>
            </a:pPr>
            <a:r>
              <a:rPr lang="en-US" sz="2400" dirty="0">
                <a:latin typeface="Courier"/>
                <a:cs typeface="Courier"/>
              </a:rPr>
              <a:t>   print("Everything is hunky-dory")</a:t>
            </a:r>
          </a:p>
          <a:p>
            <a:pPr lvl="2">
              <a:buSzPct val="110000"/>
            </a:pPr>
            <a:endParaRPr lang="en-US" sz="2400" dirty="0" smtClean="0"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More useful later when we look at functions</a:t>
            </a:r>
            <a:endParaRPr lang="en-US" sz="2400" dirty="0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49360" y="4557889"/>
            <a:ext cx="974640" cy="3668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67998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90836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err="1" smtClean="0">
                <a:solidFill>
                  <a:srgbClr val="2C7C9F"/>
                </a:solidFill>
                <a:latin typeface="News Gothic MT"/>
              </a:rPr>
              <a:t>Base</a:t>
            </a:r>
            <a:r>
              <a:rPr lang="en-US" sz="4600" dirty="0" err="1" smtClean="0">
                <a:solidFill>
                  <a:srgbClr val="2C7C9F"/>
                </a:solidFill>
                <a:latin typeface="News Gothic MT"/>
              </a:rPr>
              <a:t>Exception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168400"/>
            <a:ext cx="8042040" cy="4774840"/>
          </a:xfrm>
          <a:prstGeom prst="rect">
            <a:avLst/>
          </a:prstGeom>
        </p:spPr>
        <p:txBody>
          <a:bodyPr/>
          <a:lstStyle/>
          <a:p>
            <a:pPr marL="342900" indent="-342900">
              <a:lnSpc>
                <a:spcPct val="150000"/>
              </a:lnSpc>
              <a:buSzPct val="110000"/>
              <a:buFont typeface="Arial"/>
              <a:buChar char="•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The </a:t>
            </a:r>
            <a:r>
              <a:rPr lang="en-US" sz="2400" dirty="0" err="1" smtClean="0">
                <a:solidFill>
                  <a:srgbClr val="000000"/>
                </a:solidFill>
                <a:latin typeface="Courier"/>
                <a:cs typeface="Courier"/>
              </a:rPr>
              <a:t>BaseException</a:t>
            </a:r>
            <a:r>
              <a:rPr lang="en-US" sz="2400" dirty="0" smtClean="0">
                <a:solidFill>
                  <a:srgbClr val="000000"/>
                </a:solidFill>
                <a:latin typeface="News Gothic MT"/>
              </a:rPr>
              <a:t> 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type matches all exceptions, even ones you don't know about.</a:t>
            </a:r>
          </a:p>
          <a:p>
            <a:pPr marL="342900" indent="-342900">
              <a:lnSpc>
                <a:spcPct val="150000"/>
              </a:lnSpc>
              <a:buSzPct val="110000"/>
              <a:buFont typeface="Arial"/>
              <a:buChar char="•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Use this very carefully! Might not be a good idea.</a:t>
            </a:r>
          </a:p>
          <a:p>
            <a:pPr marL="342900" indent="-342900">
              <a:lnSpc>
                <a:spcPct val="150000"/>
              </a:lnSpc>
              <a:buSzPct val="110000"/>
              <a:buFont typeface="Arial"/>
              <a:buChar char="•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What can you do if you catch a </a:t>
            </a:r>
            <a:r>
              <a:rPr lang="en-US" sz="2400" dirty="0" err="1" smtClean="0">
                <a:solidFill>
                  <a:srgbClr val="595959"/>
                </a:solidFill>
                <a:latin typeface="Courier"/>
                <a:cs typeface="Courier"/>
              </a:rPr>
              <a:t>BaseException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?</a:t>
            </a:r>
          </a:p>
          <a:p>
            <a:pPr marL="800100" lvl="1" indent="-342900">
              <a:lnSpc>
                <a:spcPct val="150000"/>
              </a:lnSpc>
              <a:buSzPct val="110000"/>
              <a:buFont typeface="Courier New"/>
              <a:buChar char="o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exit the program slightly more gracefully.</a:t>
            </a:r>
          </a:p>
          <a:p>
            <a:pPr marL="800100" lvl="1" indent="-342900">
              <a:lnSpc>
                <a:spcPct val="150000"/>
              </a:lnSpc>
              <a:buSzPct val="110000"/>
              <a:buFont typeface="Courier New"/>
              <a:buChar char="o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return to </a:t>
            </a:r>
            <a:r>
              <a:rPr lang="en-US" sz="2400" i="1" dirty="0" smtClean="0">
                <a:solidFill>
                  <a:srgbClr val="595959"/>
                </a:solidFill>
                <a:latin typeface="News Gothic MT"/>
              </a:rPr>
              <a:t>home state</a:t>
            </a:r>
            <a:r>
              <a:rPr lang="en-US" sz="2400" dirty="0">
                <a:solidFill>
                  <a:srgbClr val="595959"/>
                </a:solidFill>
                <a:latin typeface="News Gothic MT"/>
              </a:rPr>
              <a:t> 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(if this is possible).</a:t>
            </a:r>
          </a:p>
          <a:p>
            <a:pPr marL="800100" lvl="1" indent="-342900">
              <a:lnSpc>
                <a:spcPct val="150000"/>
              </a:lnSpc>
              <a:buSzPct val="110000"/>
              <a:buFont typeface="Courier New"/>
              <a:buChar char="o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re-throw the exception (requires more syntax and not clear what is accomplished).</a:t>
            </a:r>
          </a:p>
          <a:p>
            <a:pPr lvl="1">
              <a:lnSpc>
                <a:spcPct val="15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 marL="342900" indent="-342900">
              <a:lnSpc>
                <a:spcPct val="150000"/>
              </a:lnSpc>
              <a:buSzPct val="110000"/>
              <a:buFont typeface="Arial"/>
              <a:buChar char="•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49360" y="4557889"/>
            <a:ext cx="974640" cy="3668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74090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Overview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5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Exceptions are run-time errors, especially ones that the programmer cannot predict.</a:t>
            </a:r>
          </a:p>
          <a:p>
            <a:pPr marL="800100" lvl="1" indent="-342900">
              <a:lnSpc>
                <a:spcPct val="150000"/>
              </a:lnSpc>
              <a:buSzPct val="110000"/>
              <a:buFont typeface="Wingdings" charset="2"/>
              <a:buChar char="§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example 1: division by zero</a:t>
            </a:r>
          </a:p>
          <a:p>
            <a:pPr marL="800100" lvl="1" indent="-342900">
              <a:lnSpc>
                <a:spcPct val="150000"/>
              </a:lnSpc>
              <a:buSzPct val="110000"/>
              <a:buFont typeface="Wingdings" charset="2"/>
              <a:buChar char="§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example 2: user enters "garbage" data</a:t>
            </a:r>
          </a:p>
          <a:p>
            <a:pPr marL="800100" lvl="1" indent="-342900">
              <a:lnSpc>
                <a:spcPct val="150000"/>
              </a:lnSpc>
              <a:buSzPct val="110000"/>
              <a:buFont typeface="Wingdings" charset="2"/>
              <a:buChar char="§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example 3: disk full</a:t>
            </a:r>
          </a:p>
          <a:p>
            <a:pPr>
              <a:lnSpc>
                <a:spcPct val="15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</p:txBody>
      </p:sp>
    </p:spTree>
    <p:extLst>
      <p:ext uri="{BB962C8B-B14F-4D97-AF65-F5344CB8AC3E}">
        <p14:creationId xmlns:p14="http://schemas.microsoft.com/office/powerpoint/2010/main" val="7187372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Vocabulary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5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When some piece of c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ode causes a run-time error, we say that the code </a:t>
            </a:r>
            <a:r>
              <a:rPr lang="en-US" sz="2400" i="1" dirty="0" smtClean="0">
                <a:solidFill>
                  <a:srgbClr val="FF0000"/>
                </a:solidFill>
                <a:latin typeface="News Gothic MT"/>
              </a:rPr>
              <a:t>throws an exception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 or that it </a:t>
            </a:r>
            <a:r>
              <a:rPr lang="en-US" sz="2400" i="1" dirty="0" smtClean="0">
                <a:solidFill>
                  <a:srgbClr val="FF0000"/>
                </a:solidFill>
                <a:latin typeface="News Gothic MT"/>
              </a:rPr>
              <a:t>raises an exception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.</a:t>
            </a:r>
          </a:p>
          <a:p>
            <a:pPr>
              <a:lnSpc>
                <a:spcPct val="15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15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The part of a program that deals with the run-time error </a:t>
            </a:r>
            <a:r>
              <a:rPr lang="en-US" sz="2400" i="1" dirty="0" smtClean="0">
                <a:solidFill>
                  <a:srgbClr val="FF0000"/>
                </a:solidFill>
                <a:latin typeface="News Gothic MT"/>
              </a:rPr>
              <a:t>catches the exception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 or </a:t>
            </a:r>
            <a:r>
              <a:rPr lang="en-US" sz="2400" i="1" dirty="0" smtClean="0">
                <a:solidFill>
                  <a:srgbClr val="FF0000"/>
                </a:solidFill>
                <a:latin typeface="News Gothic MT"/>
              </a:rPr>
              <a:t>handles the exception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853441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90836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Divide by Zero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444500" y="1358900"/>
            <a:ext cx="8293100" cy="4940300"/>
          </a:xfrm>
          <a:prstGeom prst="rect">
            <a:avLst/>
          </a:prstGeom>
        </p:spPr>
        <p:txBody>
          <a:bodyPr/>
          <a:lstStyle/>
          <a:p>
            <a:pPr lvl="1">
              <a:lnSpc>
                <a:spcPct val="120000"/>
              </a:lnSpc>
              <a:buSzPct val="110000"/>
            </a:pPr>
            <a:r>
              <a:rPr lang="en-US" sz="2400" dirty="0" err="1" smtClean="0">
                <a:solidFill>
                  <a:srgbClr val="000000"/>
                </a:solidFill>
                <a:latin typeface="Courier"/>
                <a:cs typeface="Courier"/>
              </a:rPr>
              <a:t>totalBill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 = 67</a:t>
            </a:r>
          </a:p>
          <a:p>
            <a:pPr lvl="1">
              <a:lnSpc>
                <a:spcPct val="120000"/>
              </a:lnSpc>
              <a:buSzPct val="110000"/>
            </a:pPr>
            <a:r>
              <a:rPr lang="en-US" sz="2400" dirty="0">
                <a:solidFill>
                  <a:srgbClr val="000000"/>
                </a:solidFill>
                <a:latin typeface="Courier"/>
                <a:cs typeface="Courier"/>
              </a:rPr>
              <a:t>n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 = </a:t>
            </a:r>
            <a:r>
              <a:rPr lang="en-US" sz="2400" dirty="0" err="1" smtClean="0">
                <a:solidFill>
                  <a:srgbClr val="000000"/>
                </a:solidFill>
                <a:latin typeface="Courier"/>
                <a:cs typeface="Courier"/>
              </a:rPr>
              <a:t>int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(input("Number of people? "))</a:t>
            </a:r>
          </a:p>
          <a:p>
            <a:pPr lvl="1">
              <a:lnSpc>
                <a:spcPct val="120000"/>
              </a:lnSpc>
              <a:buSzPct val="110000"/>
            </a:pP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share 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= </a:t>
            </a:r>
            <a:r>
              <a:rPr lang="en-US" sz="2400" dirty="0" err="1" smtClean="0">
                <a:solidFill>
                  <a:srgbClr val="000000"/>
                </a:solidFill>
                <a:latin typeface="Courier"/>
                <a:cs typeface="Courier"/>
              </a:rPr>
              <a:t>totalBill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 / n</a:t>
            </a:r>
          </a:p>
          <a:p>
            <a:pPr lvl="1">
              <a:lnSpc>
                <a:spcPct val="120000"/>
              </a:lnSpc>
              <a:buSzPct val="110000"/>
            </a:pPr>
            <a:r>
              <a:rPr lang="en-US" sz="2400" dirty="0">
                <a:solidFill>
                  <a:srgbClr val="000000"/>
                </a:solidFill>
                <a:latin typeface="Courier"/>
                <a:cs typeface="Courier"/>
              </a:rPr>
              <a:t>print(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"</a:t>
            </a:r>
            <a:r>
              <a:rPr lang="en-US" sz="2400" dirty="0">
                <a:solidFill>
                  <a:srgbClr val="000000"/>
                </a:solidFill>
                <a:latin typeface="Courier"/>
                <a:cs typeface="Courier"/>
              </a:rPr>
              <a:t>S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hare </a:t>
            </a:r>
            <a:r>
              <a:rPr lang="en-US" sz="2400" dirty="0">
                <a:solidFill>
                  <a:srgbClr val="000000"/>
                </a:solidFill>
                <a:latin typeface="Courier"/>
                <a:cs typeface="Courier"/>
              </a:rPr>
              <a:t>of the bill is ", share)</a:t>
            </a:r>
            <a:endParaRPr lang="en-US" sz="2400" dirty="0" smtClean="0">
              <a:solidFill>
                <a:srgbClr val="000000"/>
              </a:solidFill>
              <a:latin typeface="Courier"/>
              <a:cs typeface="Courier"/>
            </a:endParaRPr>
          </a:p>
          <a:p>
            <a:pPr lvl="2">
              <a:lnSpc>
                <a:spcPct val="12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Courier"/>
              <a:cs typeface="Courier"/>
            </a:endParaRPr>
          </a:p>
          <a:p>
            <a:pPr>
              <a:lnSpc>
                <a:spcPct val="12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If user enters 0, Python complains and terminates:</a:t>
            </a:r>
          </a:p>
          <a:p>
            <a:pPr>
              <a:lnSpc>
                <a:spcPct val="12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Courier"/>
              <a:cs typeface="Courier"/>
            </a:endParaRPr>
          </a:p>
          <a:p>
            <a:pPr lvl="1">
              <a:lnSpc>
                <a:spcPct val="120000"/>
              </a:lnSpc>
              <a:buSzPct val="110000"/>
            </a:pPr>
            <a:r>
              <a:rPr lang="en-US" dirty="0" err="1">
                <a:solidFill>
                  <a:srgbClr val="000000"/>
                </a:solidFill>
                <a:latin typeface="Courier"/>
                <a:cs typeface="Courier"/>
              </a:rPr>
              <a:t>Traceback</a:t>
            </a: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 (most recent call last):</a:t>
            </a:r>
          </a:p>
          <a:p>
            <a:pPr lvl="1">
              <a:lnSpc>
                <a:spcPct val="120000"/>
              </a:lnSpc>
              <a:buSzPct val="110000"/>
            </a:pP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  File "</a:t>
            </a:r>
            <a:r>
              <a:rPr lang="en-US" dirty="0" err="1">
                <a:solidFill>
                  <a:srgbClr val="000000"/>
                </a:solidFill>
                <a:latin typeface="Courier"/>
                <a:cs typeface="Courier"/>
              </a:rPr>
              <a:t>divide_by_zero.py</a:t>
            </a: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", line 3, in &lt;module&gt;</a:t>
            </a:r>
          </a:p>
          <a:p>
            <a:pPr lvl="1">
              <a:lnSpc>
                <a:spcPct val="120000"/>
              </a:lnSpc>
              <a:buSzPct val="110000"/>
            </a:pP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    share = </a:t>
            </a:r>
            <a:r>
              <a:rPr lang="en-US" dirty="0" err="1">
                <a:solidFill>
                  <a:srgbClr val="000000"/>
                </a:solidFill>
                <a:latin typeface="Courier"/>
                <a:cs typeface="Courier"/>
              </a:rPr>
              <a:t>totalBill</a:t>
            </a: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 / n</a:t>
            </a:r>
          </a:p>
          <a:p>
            <a:pPr lvl="1">
              <a:lnSpc>
                <a:spcPct val="120000"/>
              </a:lnSpc>
              <a:buSzPct val="110000"/>
            </a:pPr>
            <a:r>
              <a:rPr lang="en-US" dirty="0" err="1">
                <a:solidFill>
                  <a:srgbClr val="000000"/>
                </a:solidFill>
                <a:latin typeface="Courier"/>
                <a:cs typeface="Courier"/>
              </a:rPr>
              <a:t>ZeroDivisionError</a:t>
            </a: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: division by zero</a:t>
            </a:r>
          </a:p>
        </p:txBody>
      </p:sp>
    </p:spTree>
    <p:extLst>
      <p:ext uri="{BB962C8B-B14F-4D97-AF65-F5344CB8AC3E}">
        <p14:creationId xmlns:p14="http://schemas.microsoft.com/office/powerpoint/2010/main" val="7598428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90836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Exception Handling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444500" y="1358900"/>
            <a:ext cx="8293100" cy="4940300"/>
          </a:xfrm>
          <a:prstGeom prst="rect">
            <a:avLst/>
          </a:prstGeom>
        </p:spPr>
        <p:txBody>
          <a:bodyPr/>
          <a:lstStyle/>
          <a:p>
            <a:pPr lvl="1">
              <a:lnSpc>
                <a:spcPct val="120000"/>
              </a:lnSpc>
              <a:buSzPct val="110000"/>
            </a:pPr>
            <a:r>
              <a:rPr lang="en-US" sz="2400" dirty="0">
                <a:solidFill>
                  <a:srgbClr val="000000"/>
                </a:solidFill>
                <a:latin typeface="Courier"/>
                <a:cs typeface="Courier"/>
              </a:rPr>
              <a:t>try:</a:t>
            </a:r>
          </a:p>
          <a:p>
            <a:pPr lvl="1">
              <a:lnSpc>
                <a:spcPct val="120000"/>
              </a:lnSpc>
              <a:buSzPct val="110000"/>
            </a:pPr>
            <a:r>
              <a:rPr lang="en-US" sz="2400" dirty="0">
                <a:solidFill>
                  <a:srgbClr val="000000"/>
                </a:solidFill>
                <a:latin typeface="Courier"/>
                <a:cs typeface="Courier"/>
              </a:rPr>
              <a:t>   </a:t>
            </a:r>
            <a:r>
              <a:rPr lang="en-US" sz="2400" dirty="0" err="1">
                <a:solidFill>
                  <a:srgbClr val="000000"/>
                </a:solidFill>
                <a:latin typeface="Courier"/>
                <a:cs typeface="Courier"/>
              </a:rPr>
              <a:t>totalBill</a:t>
            </a:r>
            <a:r>
              <a:rPr lang="en-US" sz="2400" dirty="0">
                <a:solidFill>
                  <a:srgbClr val="000000"/>
                </a:solidFill>
                <a:latin typeface="Courier"/>
                <a:cs typeface="Courier"/>
              </a:rPr>
              <a:t> = 67</a:t>
            </a:r>
          </a:p>
          <a:p>
            <a:pPr lvl="1">
              <a:lnSpc>
                <a:spcPct val="120000"/>
              </a:lnSpc>
              <a:buSzPct val="110000"/>
            </a:pPr>
            <a:r>
              <a:rPr lang="en-US" sz="2400" dirty="0">
                <a:solidFill>
                  <a:srgbClr val="000000"/>
                </a:solidFill>
                <a:latin typeface="Courier"/>
                <a:cs typeface="Courier"/>
              </a:rPr>
              <a:t>   n = </a:t>
            </a:r>
            <a:r>
              <a:rPr lang="en-US" sz="2400" dirty="0" err="1">
                <a:solidFill>
                  <a:srgbClr val="000000"/>
                </a:solidFill>
                <a:latin typeface="Courier"/>
                <a:cs typeface="Courier"/>
              </a:rPr>
              <a:t>int</a:t>
            </a:r>
            <a:r>
              <a:rPr lang="en-US" sz="2400" dirty="0">
                <a:solidFill>
                  <a:srgbClr val="000000"/>
                </a:solidFill>
                <a:latin typeface="Courier"/>
                <a:cs typeface="Courier"/>
              </a:rPr>
              <a:t>(input("Number of people? "))</a:t>
            </a:r>
          </a:p>
          <a:p>
            <a:pPr lvl="1">
              <a:lnSpc>
                <a:spcPct val="120000"/>
              </a:lnSpc>
              <a:buSzPct val="110000"/>
            </a:pPr>
            <a:r>
              <a:rPr lang="en-US" sz="2400" dirty="0">
                <a:solidFill>
                  <a:srgbClr val="000000"/>
                </a:solidFill>
                <a:latin typeface="Courier"/>
                <a:cs typeface="Courier"/>
              </a:rPr>
              <a:t>   share = </a:t>
            </a:r>
            <a:r>
              <a:rPr lang="en-US" sz="2400" dirty="0" err="1">
                <a:solidFill>
                  <a:srgbClr val="000000"/>
                </a:solidFill>
                <a:latin typeface="Courier"/>
                <a:cs typeface="Courier"/>
              </a:rPr>
              <a:t>totalBill</a:t>
            </a:r>
            <a:r>
              <a:rPr lang="en-US" sz="2400" dirty="0">
                <a:solidFill>
                  <a:srgbClr val="000000"/>
                </a:solidFill>
                <a:latin typeface="Courier"/>
                <a:cs typeface="Courier"/>
              </a:rPr>
              <a:t> / 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n</a:t>
            </a:r>
          </a:p>
          <a:p>
            <a:pPr lvl="1">
              <a:lnSpc>
                <a:spcPct val="120000"/>
              </a:lnSpc>
              <a:buSzPct val="110000"/>
            </a:pPr>
            <a:endParaRPr lang="en-US" sz="2400" dirty="0">
              <a:solidFill>
                <a:srgbClr val="000000"/>
              </a:solidFill>
              <a:latin typeface="Courier"/>
              <a:cs typeface="Courier"/>
            </a:endParaRPr>
          </a:p>
          <a:p>
            <a:pPr lvl="1">
              <a:lnSpc>
                <a:spcPct val="120000"/>
              </a:lnSpc>
              <a:buSzPct val="110000"/>
            </a:pPr>
            <a:r>
              <a:rPr lang="en-US" sz="2400" dirty="0">
                <a:solidFill>
                  <a:srgbClr val="000000"/>
                </a:solidFill>
                <a:latin typeface="Courier"/>
                <a:cs typeface="Courier"/>
              </a:rPr>
              <a:t>except </a:t>
            </a:r>
            <a:r>
              <a:rPr lang="en-US" sz="2400" dirty="0" err="1">
                <a:solidFill>
                  <a:srgbClr val="000000"/>
                </a:solidFill>
                <a:latin typeface="Courier"/>
                <a:cs typeface="Courier"/>
              </a:rPr>
              <a:t>ZeroDivisionError</a:t>
            </a:r>
            <a:r>
              <a:rPr lang="en-US" sz="2400" dirty="0">
                <a:solidFill>
                  <a:srgbClr val="000000"/>
                </a:solidFill>
                <a:latin typeface="Courier"/>
                <a:cs typeface="Courier"/>
              </a:rPr>
              <a:t> :</a:t>
            </a:r>
          </a:p>
          <a:p>
            <a:pPr lvl="1">
              <a:lnSpc>
                <a:spcPct val="120000"/>
              </a:lnSpc>
              <a:buSzPct val="110000"/>
            </a:pP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   print</a:t>
            </a:r>
            <a:r>
              <a:rPr lang="en-US" sz="2400" dirty="0">
                <a:solidFill>
                  <a:srgbClr val="000000"/>
                </a:solidFill>
                <a:latin typeface="Courier"/>
                <a:cs typeface="Courier"/>
              </a:rPr>
              <a:t>("Customers ran away"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)</a:t>
            </a:r>
          </a:p>
          <a:p>
            <a:pPr lvl="1">
              <a:lnSpc>
                <a:spcPct val="120000"/>
              </a:lnSpc>
              <a:buSzPct val="110000"/>
            </a:pPr>
            <a:endParaRPr lang="en-US" sz="2400" dirty="0">
              <a:solidFill>
                <a:srgbClr val="000000"/>
              </a:solidFill>
              <a:latin typeface="Courier"/>
              <a:cs typeface="Courier"/>
            </a:endParaRPr>
          </a:p>
          <a:p>
            <a:pPr lvl="1">
              <a:lnSpc>
                <a:spcPct val="120000"/>
              </a:lnSpc>
              <a:buSzPct val="110000"/>
            </a:pPr>
            <a:r>
              <a:rPr lang="en-US" sz="2400" dirty="0">
                <a:solidFill>
                  <a:srgbClr val="000000"/>
                </a:solidFill>
                <a:latin typeface="Courier"/>
                <a:cs typeface="Courier"/>
              </a:rPr>
              <a:t>else:</a:t>
            </a:r>
          </a:p>
          <a:p>
            <a:pPr lvl="1">
              <a:lnSpc>
                <a:spcPct val="120000"/>
              </a:lnSpc>
              <a:buSzPct val="110000"/>
            </a:pPr>
            <a:r>
              <a:rPr lang="en-US" sz="2400" dirty="0">
                <a:solidFill>
                  <a:srgbClr val="000000"/>
                </a:solidFill>
                <a:latin typeface="Courier"/>
                <a:cs typeface="Courier"/>
              </a:rPr>
              <a:t>   print("Share of the bill is ", share)</a:t>
            </a:r>
          </a:p>
          <a:p>
            <a:pPr lvl="2">
              <a:lnSpc>
                <a:spcPct val="120000"/>
              </a:lnSpc>
              <a:buSzPct val="110000"/>
            </a:pPr>
            <a:endParaRPr lang="en-US" sz="2400" dirty="0" smtClean="0">
              <a:solidFill>
                <a:srgbClr val="000000"/>
              </a:solidFill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8887011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90836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Syntax for Exceptions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444500" y="1358900"/>
            <a:ext cx="8293100" cy="4940300"/>
          </a:xfrm>
          <a:prstGeom prst="rect">
            <a:avLst/>
          </a:prstGeom>
        </p:spPr>
        <p:txBody>
          <a:bodyPr/>
          <a:lstStyle/>
          <a:p>
            <a:pPr lvl="1">
              <a:lnSpc>
                <a:spcPct val="120000"/>
              </a:lnSpc>
              <a:buSzPct val="110000"/>
            </a:pPr>
            <a:r>
              <a:rPr lang="en-US" sz="2400" dirty="0">
                <a:solidFill>
                  <a:srgbClr val="000000"/>
                </a:solidFill>
                <a:latin typeface="Courier"/>
                <a:cs typeface="Courier"/>
              </a:rPr>
              <a:t>try:</a:t>
            </a:r>
          </a:p>
          <a:p>
            <a:pPr lvl="2">
              <a:lnSpc>
                <a:spcPct val="120000"/>
              </a:lnSpc>
              <a:buSzPct val="110000"/>
            </a:pPr>
            <a:r>
              <a:rPr lang="en-US" sz="2400" i="1" dirty="0" smtClean="0">
                <a:solidFill>
                  <a:srgbClr val="595959"/>
                </a:solidFill>
                <a:latin typeface="News Gothic MT"/>
                <a:cs typeface="News Gothic MT"/>
              </a:rPr>
              <a:t>block of code that might cause</a:t>
            </a:r>
          </a:p>
          <a:p>
            <a:pPr lvl="2">
              <a:lnSpc>
                <a:spcPct val="120000"/>
              </a:lnSpc>
              <a:buSzPct val="110000"/>
            </a:pPr>
            <a:r>
              <a:rPr lang="en-US" sz="2400" i="1" dirty="0" smtClean="0">
                <a:solidFill>
                  <a:srgbClr val="595959"/>
                </a:solidFill>
                <a:latin typeface="News Gothic MT"/>
                <a:cs typeface="News Gothic MT"/>
              </a:rPr>
              <a:t>one or more types of exceptions</a:t>
            </a:r>
            <a:endParaRPr lang="en-US" sz="2400" dirty="0">
              <a:solidFill>
                <a:srgbClr val="595959"/>
              </a:solidFill>
              <a:latin typeface="Courier"/>
              <a:cs typeface="Courier"/>
            </a:endParaRPr>
          </a:p>
          <a:p>
            <a:pPr lvl="1">
              <a:lnSpc>
                <a:spcPct val="120000"/>
              </a:lnSpc>
              <a:buSzPct val="110000"/>
            </a:pPr>
            <a:r>
              <a:rPr lang="en-US" sz="2400" dirty="0">
                <a:solidFill>
                  <a:srgbClr val="000000"/>
                </a:solidFill>
                <a:latin typeface="Courier"/>
                <a:cs typeface="Courier"/>
              </a:rPr>
              <a:t>except</a:t>
            </a:r>
            <a:r>
              <a:rPr lang="en-US" sz="2400" dirty="0">
                <a:solidFill>
                  <a:srgbClr val="595959"/>
                </a:solidFill>
                <a:latin typeface="Courier"/>
                <a:cs typeface="Courier"/>
              </a:rPr>
              <a:t> </a:t>
            </a:r>
            <a:r>
              <a:rPr lang="en-US" sz="2400" i="1" dirty="0" smtClean="0">
                <a:solidFill>
                  <a:srgbClr val="595959"/>
                </a:solidFill>
                <a:latin typeface="News Gothic MT"/>
                <a:cs typeface="News Gothic MT"/>
              </a:rPr>
              <a:t>ExceptionType1 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:</a:t>
            </a:r>
          </a:p>
          <a:p>
            <a:pPr lvl="2">
              <a:lnSpc>
                <a:spcPct val="120000"/>
              </a:lnSpc>
              <a:buSzPct val="110000"/>
            </a:pPr>
            <a:r>
              <a:rPr lang="en-US" sz="2400" i="1" dirty="0" smtClean="0">
                <a:solidFill>
                  <a:srgbClr val="595959"/>
                </a:solidFill>
                <a:latin typeface="News Gothic MT"/>
                <a:cs typeface="News Gothic MT"/>
              </a:rPr>
              <a:t>block </a:t>
            </a:r>
            <a:r>
              <a:rPr lang="en-US" sz="2400" i="1" dirty="0">
                <a:solidFill>
                  <a:srgbClr val="595959"/>
                </a:solidFill>
                <a:latin typeface="News Gothic MT"/>
                <a:cs typeface="News Gothic MT"/>
              </a:rPr>
              <a:t>of </a:t>
            </a:r>
            <a:r>
              <a:rPr lang="en-US" sz="2400" i="1" dirty="0" smtClean="0">
                <a:solidFill>
                  <a:srgbClr val="595959"/>
                </a:solidFill>
                <a:latin typeface="News Gothic MT"/>
                <a:cs typeface="News Gothic MT"/>
              </a:rPr>
              <a:t>code to handle ExceptionType1</a:t>
            </a:r>
            <a:endParaRPr lang="en-US" sz="2400" dirty="0">
              <a:solidFill>
                <a:srgbClr val="595959"/>
              </a:solidFill>
              <a:latin typeface="Courier"/>
              <a:cs typeface="Courier"/>
            </a:endParaRPr>
          </a:p>
          <a:p>
            <a:pPr lvl="1">
              <a:lnSpc>
                <a:spcPct val="120000"/>
              </a:lnSpc>
              <a:buSzPct val="110000"/>
            </a:pPr>
            <a:r>
              <a:rPr lang="en-US" sz="2400" dirty="0">
                <a:solidFill>
                  <a:srgbClr val="000000"/>
                </a:solidFill>
                <a:latin typeface="Courier"/>
                <a:cs typeface="Courier"/>
              </a:rPr>
              <a:t>except</a:t>
            </a:r>
            <a:r>
              <a:rPr lang="en-US" sz="2400" dirty="0">
                <a:solidFill>
                  <a:srgbClr val="595959"/>
                </a:solidFill>
                <a:latin typeface="Courier"/>
                <a:cs typeface="Courier"/>
              </a:rPr>
              <a:t> </a:t>
            </a:r>
            <a:r>
              <a:rPr lang="en-US" sz="2400" i="1" dirty="0" smtClean="0">
                <a:solidFill>
                  <a:srgbClr val="595959"/>
                </a:solidFill>
                <a:latin typeface="News Gothic MT"/>
                <a:cs typeface="News Gothic MT"/>
              </a:rPr>
              <a:t>ExceptionType2 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:</a:t>
            </a:r>
            <a:endParaRPr lang="en-US" sz="2400" dirty="0">
              <a:solidFill>
                <a:srgbClr val="000000"/>
              </a:solidFill>
              <a:latin typeface="Courier"/>
              <a:cs typeface="Courier"/>
            </a:endParaRPr>
          </a:p>
          <a:p>
            <a:pPr lvl="2">
              <a:lnSpc>
                <a:spcPct val="120000"/>
              </a:lnSpc>
              <a:buSzPct val="110000"/>
            </a:pPr>
            <a:r>
              <a:rPr lang="en-US" sz="2400" i="1" dirty="0">
                <a:solidFill>
                  <a:srgbClr val="595959"/>
                </a:solidFill>
                <a:latin typeface="News Gothic MT"/>
                <a:cs typeface="News Gothic MT"/>
              </a:rPr>
              <a:t>block of code to handle </a:t>
            </a:r>
            <a:r>
              <a:rPr lang="en-US" sz="2400" i="1" dirty="0" smtClean="0">
                <a:solidFill>
                  <a:srgbClr val="595959"/>
                </a:solidFill>
                <a:latin typeface="News Gothic MT"/>
                <a:cs typeface="News Gothic MT"/>
              </a:rPr>
              <a:t>ExceptionType2</a:t>
            </a:r>
          </a:p>
          <a:p>
            <a:pPr lvl="1">
              <a:lnSpc>
                <a:spcPct val="120000"/>
              </a:lnSpc>
              <a:buSzPct val="110000"/>
            </a:pPr>
            <a:r>
              <a:rPr lang="en-US" sz="2400" i="1" dirty="0" smtClean="0">
                <a:solidFill>
                  <a:srgbClr val="595959"/>
                </a:solidFill>
                <a:latin typeface="News Gothic MT"/>
                <a:cs typeface="News Gothic MT"/>
              </a:rPr>
              <a:t>...</a:t>
            </a:r>
            <a:endParaRPr lang="en-US" sz="2400" dirty="0">
              <a:solidFill>
                <a:srgbClr val="595959"/>
              </a:solidFill>
              <a:latin typeface="Courier"/>
              <a:cs typeface="Courier"/>
            </a:endParaRPr>
          </a:p>
          <a:p>
            <a:pPr lvl="1">
              <a:lnSpc>
                <a:spcPct val="120000"/>
              </a:lnSpc>
              <a:buSzPct val="110000"/>
            </a:pPr>
            <a:r>
              <a:rPr lang="en-US" sz="2400" dirty="0">
                <a:solidFill>
                  <a:srgbClr val="000000"/>
                </a:solidFill>
                <a:latin typeface="Courier"/>
                <a:cs typeface="Courier"/>
              </a:rPr>
              <a:t>else:</a:t>
            </a:r>
          </a:p>
          <a:p>
            <a:pPr lvl="1">
              <a:lnSpc>
                <a:spcPct val="12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Courier"/>
                <a:cs typeface="Courier"/>
              </a:rPr>
              <a:t>   </a:t>
            </a:r>
            <a:r>
              <a:rPr lang="en-US" sz="2400" i="1" dirty="0">
                <a:solidFill>
                  <a:srgbClr val="595959"/>
                </a:solidFill>
                <a:latin typeface="News Gothic MT"/>
                <a:cs typeface="News Gothic MT"/>
              </a:rPr>
              <a:t>block of code </a:t>
            </a:r>
            <a:r>
              <a:rPr lang="en-US" sz="2400" i="1" dirty="0" smtClean="0">
                <a:solidFill>
                  <a:srgbClr val="595959"/>
                </a:solidFill>
                <a:latin typeface="News Gothic MT"/>
                <a:cs typeface="News Gothic MT"/>
              </a:rPr>
              <a:t>to execute when no exceptions found</a:t>
            </a:r>
            <a:endParaRPr lang="en-US" sz="2400" dirty="0">
              <a:solidFill>
                <a:srgbClr val="595959"/>
              </a:solidFill>
              <a:latin typeface="Courier"/>
              <a:cs typeface="Courier"/>
            </a:endParaRPr>
          </a:p>
          <a:p>
            <a:pPr lvl="2">
              <a:lnSpc>
                <a:spcPct val="12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41782935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90836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Exception Types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444500" y="1358900"/>
            <a:ext cx="8293100" cy="494030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5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How to find exception types?</a:t>
            </a:r>
          </a:p>
          <a:p>
            <a:pPr marL="914400" lvl="1" indent="-457200">
              <a:lnSpc>
                <a:spcPct val="150000"/>
              </a:lnSpc>
              <a:buSzPct val="110000"/>
              <a:buFont typeface="+mj-lt"/>
              <a:buAutoNum type="arabicPeriod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Read the friendly manual (RTFM)</a:t>
            </a:r>
          </a:p>
          <a:p>
            <a:pPr marL="914400" lvl="1" indent="-457200">
              <a:lnSpc>
                <a:spcPct val="150000"/>
              </a:lnSpc>
              <a:buSzPct val="110000"/>
              <a:buFont typeface="+mj-lt"/>
              <a:buAutoNum type="arabicPeriod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Google (really, same as RTFM)</a:t>
            </a:r>
          </a:p>
          <a:p>
            <a:pPr marL="914400" lvl="1" indent="-457200">
              <a:lnSpc>
                <a:spcPct val="150000"/>
              </a:lnSpc>
              <a:buSzPct val="110000"/>
              <a:buFont typeface="+mj-lt"/>
              <a:buAutoNum type="arabicPeriod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Make Python tell you:</a:t>
            </a:r>
          </a:p>
          <a:p>
            <a:pPr>
              <a:lnSpc>
                <a:spcPct val="12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Courier"/>
              <a:cs typeface="Courier"/>
            </a:endParaRPr>
          </a:p>
          <a:p>
            <a:pPr>
              <a:lnSpc>
                <a:spcPct val="120000"/>
              </a:lnSpc>
              <a:buSzPct val="110000"/>
            </a:pPr>
            <a:r>
              <a:rPr lang="en-US" sz="2000" dirty="0" err="1">
                <a:solidFill>
                  <a:srgbClr val="000000"/>
                </a:solidFill>
                <a:latin typeface="Courier"/>
                <a:cs typeface="Courier"/>
              </a:rPr>
              <a:t>Traceback</a:t>
            </a:r>
            <a:r>
              <a:rPr lang="en-US" sz="2000" dirty="0">
                <a:solidFill>
                  <a:srgbClr val="000000"/>
                </a:solidFill>
                <a:latin typeface="Courier"/>
                <a:cs typeface="Courier"/>
              </a:rPr>
              <a:t> (most recent call last):</a:t>
            </a:r>
          </a:p>
          <a:p>
            <a:pPr>
              <a:lnSpc>
                <a:spcPct val="120000"/>
              </a:lnSpc>
              <a:buSzPct val="110000"/>
            </a:pPr>
            <a:r>
              <a:rPr lang="en-US" sz="2000" dirty="0">
                <a:solidFill>
                  <a:srgbClr val="000000"/>
                </a:solidFill>
                <a:latin typeface="Courier"/>
                <a:cs typeface="Courier"/>
              </a:rPr>
              <a:t>  File "</a:t>
            </a:r>
            <a:r>
              <a:rPr lang="en-US" sz="2000" dirty="0" err="1">
                <a:solidFill>
                  <a:srgbClr val="000000"/>
                </a:solidFill>
                <a:latin typeface="Courier"/>
                <a:cs typeface="Courier"/>
              </a:rPr>
              <a:t>divide_by_zero.py</a:t>
            </a:r>
            <a:r>
              <a:rPr lang="en-US" sz="2000" dirty="0">
                <a:solidFill>
                  <a:srgbClr val="000000"/>
                </a:solidFill>
                <a:latin typeface="Courier"/>
                <a:cs typeface="Courier"/>
              </a:rPr>
              <a:t>", </a:t>
            </a:r>
            <a:r>
              <a:rPr lang="en-US" sz="2000" b="1" dirty="0">
                <a:solidFill>
                  <a:srgbClr val="0000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Courier"/>
                <a:cs typeface="Courier"/>
              </a:rPr>
              <a:t>line 3</a:t>
            </a:r>
            <a:r>
              <a:rPr lang="en-US" sz="2000" dirty="0">
                <a:solidFill>
                  <a:srgbClr val="000000"/>
                </a:solidFill>
                <a:latin typeface="Courier"/>
                <a:cs typeface="Courier"/>
              </a:rPr>
              <a:t>, in &lt;module&gt;</a:t>
            </a:r>
          </a:p>
          <a:p>
            <a:pPr>
              <a:lnSpc>
                <a:spcPct val="120000"/>
              </a:lnSpc>
              <a:buSzPct val="110000"/>
            </a:pPr>
            <a:r>
              <a:rPr lang="en-US" sz="2000" dirty="0">
                <a:solidFill>
                  <a:srgbClr val="000000"/>
                </a:solidFill>
                <a:latin typeface="Courier"/>
                <a:cs typeface="Courier"/>
              </a:rPr>
              <a:t>    share = </a:t>
            </a:r>
            <a:r>
              <a:rPr lang="en-US" sz="2000" dirty="0" err="1">
                <a:solidFill>
                  <a:srgbClr val="000000"/>
                </a:solidFill>
                <a:latin typeface="Courier"/>
                <a:cs typeface="Courier"/>
              </a:rPr>
              <a:t>totalBill</a:t>
            </a:r>
            <a:r>
              <a:rPr lang="en-US" sz="2000" dirty="0">
                <a:solidFill>
                  <a:srgbClr val="000000"/>
                </a:solidFill>
                <a:latin typeface="Courier"/>
                <a:cs typeface="Courier"/>
              </a:rPr>
              <a:t> / n</a:t>
            </a:r>
          </a:p>
          <a:p>
            <a:pPr>
              <a:lnSpc>
                <a:spcPct val="120000"/>
              </a:lnSpc>
              <a:buSzPct val="110000"/>
            </a:pPr>
            <a:r>
              <a:rPr lang="en-US" sz="2000" b="1" dirty="0" err="1">
                <a:solidFill>
                  <a:srgbClr val="0000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Courier"/>
                <a:cs typeface="Courier"/>
              </a:rPr>
              <a:t>ZeroDivisionError</a:t>
            </a:r>
            <a:r>
              <a:rPr lang="en-US" sz="2000" dirty="0">
                <a:solidFill>
                  <a:srgbClr val="000000"/>
                </a:solidFill>
                <a:latin typeface="Courier"/>
                <a:cs typeface="Courier"/>
              </a:rPr>
              <a:t>: division by zero</a:t>
            </a:r>
          </a:p>
        </p:txBody>
      </p:sp>
    </p:spTree>
    <p:extLst>
      <p:ext uri="{BB962C8B-B14F-4D97-AF65-F5344CB8AC3E}">
        <p14:creationId xmlns:p14="http://schemas.microsoft.com/office/powerpoint/2010/main" val="22203579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90836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Exception Types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228600" y="1358900"/>
            <a:ext cx="8915400" cy="494030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20000"/>
              </a:lnSpc>
              <a:buSzPct val="110000"/>
            </a:pPr>
            <a:r>
              <a:rPr lang="en-US" sz="2000" dirty="0">
                <a:solidFill>
                  <a:srgbClr val="000000"/>
                </a:solidFill>
                <a:latin typeface="Courier"/>
                <a:cs typeface="Courier"/>
              </a:rPr>
              <a:t>&gt;&gt;&gt; </a:t>
            </a:r>
            <a:r>
              <a:rPr lang="en-US" sz="2000" dirty="0" err="1">
                <a:solidFill>
                  <a:srgbClr val="000000"/>
                </a:solidFill>
                <a:latin typeface="Courier"/>
                <a:cs typeface="Courier"/>
              </a:rPr>
              <a:t>userInput</a:t>
            </a:r>
            <a:r>
              <a:rPr lang="en-US" sz="2000" dirty="0">
                <a:solidFill>
                  <a:srgbClr val="000000"/>
                </a:solidFill>
                <a:latin typeface="Courier"/>
                <a:cs typeface="Courier"/>
              </a:rPr>
              <a:t> = input("Enter a number: ")</a:t>
            </a:r>
          </a:p>
          <a:p>
            <a:pPr>
              <a:lnSpc>
                <a:spcPct val="120000"/>
              </a:lnSpc>
              <a:buSzPct val="110000"/>
            </a:pPr>
            <a:r>
              <a:rPr lang="en-US" sz="2000" dirty="0">
                <a:solidFill>
                  <a:srgbClr val="000000"/>
                </a:solidFill>
                <a:latin typeface="Courier"/>
                <a:cs typeface="Courier"/>
              </a:rPr>
              <a:t>Enter a number: </a:t>
            </a:r>
            <a:r>
              <a:rPr lang="en-US" sz="2000" b="1" dirty="0" err="1">
                <a:solidFill>
                  <a:srgbClr val="0000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Courier"/>
                <a:cs typeface="Courier"/>
              </a:rPr>
              <a:t>abc</a:t>
            </a:r>
            <a:endParaRPr lang="en-US" sz="2000" b="1" dirty="0">
              <a:solidFill>
                <a:srgbClr val="000000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  <a:latin typeface="Courier"/>
              <a:cs typeface="Courier"/>
            </a:endParaRPr>
          </a:p>
          <a:p>
            <a:pPr>
              <a:lnSpc>
                <a:spcPct val="120000"/>
              </a:lnSpc>
              <a:buSzPct val="110000"/>
            </a:pPr>
            <a:r>
              <a:rPr lang="en-US" sz="2000" dirty="0">
                <a:solidFill>
                  <a:srgbClr val="000000"/>
                </a:solidFill>
                <a:latin typeface="Courier"/>
                <a:cs typeface="Courier"/>
              </a:rPr>
              <a:t>&gt;&gt;&gt; n = </a:t>
            </a:r>
            <a:r>
              <a:rPr lang="en-US" sz="2000" dirty="0" err="1">
                <a:solidFill>
                  <a:srgbClr val="000000"/>
                </a:solidFill>
                <a:latin typeface="Courier"/>
                <a:cs typeface="Courier"/>
              </a:rPr>
              <a:t>int</a:t>
            </a:r>
            <a:r>
              <a:rPr lang="en-US" sz="2000" dirty="0">
                <a:solidFill>
                  <a:srgbClr val="000000"/>
                </a:solidFill>
                <a:latin typeface="Courier"/>
                <a:cs typeface="Courier"/>
              </a:rPr>
              <a:t>(</a:t>
            </a:r>
            <a:r>
              <a:rPr lang="en-US" sz="2000" dirty="0" err="1">
                <a:solidFill>
                  <a:srgbClr val="000000"/>
                </a:solidFill>
                <a:latin typeface="Courier"/>
                <a:cs typeface="Courier"/>
              </a:rPr>
              <a:t>userInput</a:t>
            </a:r>
            <a:r>
              <a:rPr lang="en-US" sz="2000" dirty="0">
                <a:solidFill>
                  <a:srgbClr val="000000"/>
                </a:solidFill>
                <a:latin typeface="Courier"/>
                <a:cs typeface="Courier"/>
              </a:rPr>
              <a:t>)</a:t>
            </a:r>
          </a:p>
          <a:p>
            <a:pPr>
              <a:lnSpc>
                <a:spcPct val="120000"/>
              </a:lnSpc>
              <a:buSzPct val="110000"/>
            </a:pPr>
            <a:r>
              <a:rPr lang="en-US" sz="2000" dirty="0" err="1">
                <a:solidFill>
                  <a:srgbClr val="000000"/>
                </a:solidFill>
                <a:latin typeface="Courier"/>
                <a:cs typeface="Courier"/>
              </a:rPr>
              <a:t>Traceback</a:t>
            </a:r>
            <a:r>
              <a:rPr lang="en-US" sz="2000" dirty="0">
                <a:solidFill>
                  <a:srgbClr val="000000"/>
                </a:solidFill>
                <a:latin typeface="Courier"/>
                <a:cs typeface="Courier"/>
              </a:rPr>
              <a:t> (most recent call last):</a:t>
            </a:r>
          </a:p>
          <a:p>
            <a:pPr>
              <a:lnSpc>
                <a:spcPct val="120000"/>
              </a:lnSpc>
              <a:buSzPct val="110000"/>
            </a:pPr>
            <a:r>
              <a:rPr lang="en-US" sz="2000" dirty="0">
                <a:solidFill>
                  <a:srgbClr val="000000"/>
                </a:solidFill>
                <a:latin typeface="Courier"/>
                <a:cs typeface="Courier"/>
              </a:rPr>
              <a:t>  File "&lt;</a:t>
            </a:r>
            <a:r>
              <a:rPr lang="en-US" sz="2000" dirty="0" err="1">
                <a:solidFill>
                  <a:srgbClr val="000000"/>
                </a:solidFill>
                <a:latin typeface="Courier"/>
                <a:cs typeface="Courier"/>
              </a:rPr>
              <a:t>stdin</a:t>
            </a:r>
            <a:r>
              <a:rPr lang="en-US" sz="2000" dirty="0">
                <a:solidFill>
                  <a:srgbClr val="000000"/>
                </a:solidFill>
                <a:latin typeface="Courier"/>
                <a:cs typeface="Courier"/>
              </a:rPr>
              <a:t>&gt;", line 1, in &lt;module&gt;</a:t>
            </a:r>
          </a:p>
          <a:p>
            <a:pPr>
              <a:lnSpc>
                <a:spcPct val="120000"/>
              </a:lnSpc>
              <a:buSzPct val="110000"/>
            </a:pPr>
            <a:r>
              <a:rPr lang="en-US" sz="2000" b="1" dirty="0" err="1">
                <a:solidFill>
                  <a:srgbClr val="0000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Courier"/>
                <a:cs typeface="Courier"/>
              </a:rPr>
              <a:t>ValueError</a:t>
            </a:r>
            <a:r>
              <a:rPr lang="en-US" sz="2000" b="1" dirty="0">
                <a:solidFill>
                  <a:srgbClr val="0000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Courier"/>
                <a:cs typeface="Courier"/>
              </a:rPr>
              <a:t>:</a:t>
            </a:r>
            <a:r>
              <a:rPr lang="en-US" sz="2000" dirty="0">
                <a:solidFill>
                  <a:srgbClr val="000000"/>
                </a:solidFill>
                <a:latin typeface="Courier"/>
                <a:cs typeface="Courier"/>
              </a:rPr>
              <a:t> invalid literal for </a:t>
            </a:r>
            <a:r>
              <a:rPr lang="en-US" sz="2000" dirty="0" err="1">
                <a:solidFill>
                  <a:srgbClr val="000000"/>
                </a:solidFill>
                <a:latin typeface="Courier"/>
                <a:cs typeface="Courier"/>
              </a:rPr>
              <a:t>int</a:t>
            </a:r>
            <a:r>
              <a:rPr lang="en-US" sz="2000" dirty="0">
                <a:solidFill>
                  <a:srgbClr val="000000"/>
                </a:solidFill>
                <a:latin typeface="Courier"/>
                <a:cs typeface="Courier"/>
              </a:rPr>
              <a:t>() with base 10: '</a:t>
            </a:r>
            <a:r>
              <a:rPr lang="en-US" sz="2000" dirty="0" err="1">
                <a:solidFill>
                  <a:srgbClr val="000000"/>
                </a:solidFill>
                <a:latin typeface="Courier"/>
                <a:cs typeface="Courier"/>
              </a:rPr>
              <a:t>abc</a:t>
            </a:r>
            <a:r>
              <a:rPr lang="en-US" sz="2000" dirty="0">
                <a:solidFill>
                  <a:srgbClr val="000000"/>
                </a:solidFill>
                <a:latin typeface="Courier"/>
                <a:cs typeface="Courier"/>
              </a:rPr>
              <a:t>'</a:t>
            </a:r>
          </a:p>
          <a:p>
            <a:pPr>
              <a:lnSpc>
                <a:spcPct val="120000"/>
              </a:lnSpc>
              <a:buSzPct val="110000"/>
            </a:pPr>
            <a:r>
              <a:rPr lang="en-US" sz="2000" dirty="0">
                <a:solidFill>
                  <a:srgbClr val="000000"/>
                </a:solidFill>
                <a:latin typeface="Courier"/>
                <a:cs typeface="Courier"/>
              </a:rPr>
              <a:t>&gt;&gt;&gt; </a:t>
            </a:r>
          </a:p>
        </p:txBody>
      </p:sp>
    </p:spTree>
    <p:extLst>
      <p:ext uri="{BB962C8B-B14F-4D97-AF65-F5344CB8AC3E}">
        <p14:creationId xmlns:p14="http://schemas.microsoft.com/office/powerpoint/2010/main" val="29678389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90836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Exception Types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228600" y="1358900"/>
            <a:ext cx="8915400" cy="494030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20000"/>
              </a:lnSpc>
              <a:buSzPct val="110000"/>
            </a:pPr>
            <a:r>
              <a:rPr lang="en-US" sz="2000" dirty="0">
                <a:latin typeface="Courier"/>
                <a:cs typeface="Courier"/>
              </a:rPr>
              <a:t>&gt;&gt;&gt; </a:t>
            </a:r>
            <a:r>
              <a:rPr lang="en-US" sz="2000" dirty="0" err="1">
                <a:latin typeface="Courier"/>
                <a:cs typeface="Courier"/>
              </a:rPr>
              <a:t>userInput</a:t>
            </a:r>
            <a:r>
              <a:rPr lang="en-US" sz="2000" dirty="0">
                <a:latin typeface="Courier"/>
                <a:cs typeface="Courier"/>
              </a:rPr>
              <a:t> = input("Enter a number: ")</a:t>
            </a:r>
          </a:p>
          <a:p>
            <a:pPr>
              <a:lnSpc>
                <a:spcPct val="120000"/>
              </a:lnSpc>
              <a:buSzPct val="110000"/>
            </a:pPr>
            <a:r>
              <a:rPr lang="en-US" sz="2000" dirty="0">
                <a:latin typeface="Courier"/>
                <a:cs typeface="Courier"/>
              </a:rPr>
              <a:t>Enter a number: </a:t>
            </a:r>
            <a:r>
              <a:rPr lang="en-US" sz="2000" b="1" dirty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Courier"/>
                <a:cs typeface="Courier"/>
              </a:rPr>
              <a:t>^</a:t>
            </a:r>
            <a:r>
              <a:rPr lang="en-US" sz="2000" b="1" dirty="0" smtClean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Courier"/>
                <a:cs typeface="Courier"/>
              </a:rPr>
              <a:t>D</a:t>
            </a:r>
          </a:p>
          <a:p>
            <a:pPr>
              <a:lnSpc>
                <a:spcPct val="120000"/>
              </a:lnSpc>
              <a:buSzPct val="110000"/>
            </a:pPr>
            <a:r>
              <a:rPr lang="en-US" sz="2000" dirty="0" err="1" smtClean="0">
                <a:latin typeface="Courier"/>
                <a:cs typeface="Courier"/>
              </a:rPr>
              <a:t>Traceback</a:t>
            </a:r>
            <a:r>
              <a:rPr lang="en-US" sz="2000" dirty="0" smtClean="0">
                <a:latin typeface="Courier"/>
                <a:cs typeface="Courier"/>
              </a:rPr>
              <a:t> </a:t>
            </a:r>
            <a:r>
              <a:rPr lang="en-US" sz="2000" dirty="0">
                <a:latin typeface="Courier"/>
                <a:cs typeface="Courier"/>
              </a:rPr>
              <a:t>(most recent call last):</a:t>
            </a:r>
          </a:p>
          <a:p>
            <a:pPr>
              <a:lnSpc>
                <a:spcPct val="120000"/>
              </a:lnSpc>
              <a:buSzPct val="110000"/>
            </a:pPr>
            <a:r>
              <a:rPr lang="en-US" sz="2000" dirty="0">
                <a:latin typeface="Courier"/>
                <a:cs typeface="Courier"/>
              </a:rPr>
              <a:t>  File "&lt;</a:t>
            </a:r>
            <a:r>
              <a:rPr lang="en-US" sz="2000" dirty="0" err="1">
                <a:latin typeface="Courier"/>
                <a:cs typeface="Courier"/>
              </a:rPr>
              <a:t>stdin</a:t>
            </a:r>
            <a:r>
              <a:rPr lang="en-US" sz="2000" dirty="0">
                <a:latin typeface="Courier"/>
                <a:cs typeface="Courier"/>
              </a:rPr>
              <a:t>&gt;", line 1, in &lt;module&gt;</a:t>
            </a:r>
          </a:p>
          <a:p>
            <a:pPr>
              <a:lnSpc>
                <a:spcPct val="120000"/>
              </a:lnSpc>
              <a:buSzPct val="110000"/>
            </a:pPr>
            <a:r>
              <a:rPr lang="en-US" sz="2000" b="1" dirty="0" err="1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Courier"/>
                <a:cs typeface="Courier"/>
              </a:rPr>
              <a:t>EOFError</a:t>
            </a:r>
            <a:endParaRPr lang="en-US" sz="2000" b="1" dirty="0"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40798665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4013</TotalTime>
  <Words>820</Words>
  <Application>Microsoft Macintosh PowerPoint</Application>
  <PresentationFormat>On-screen Show (4:3)</PresentationFormat>
  <Paragraphs>132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Richard Chang</cp:lastModifiedBy>
  <cp:revision>135</cp:revision>
  <dcterms:modified xsi:type="dcterms:W3CDTF">2015-02-12T04:08:52Z</dcterms:modified>
</cp:coreProperties>
</file>