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75" r:id="rId11"/>
    <p:sldId id="276" r:id="rId12"/>
    <p:sldId id="270" r:id="rId13"/>
    <p:sldId id="271" r:id="rId14"/>
    <p:sldId id="274" r:id="rId15"/>
    <p:sldId id="277" r:id="rId16"/>
    <p:sldId id="278" r:id="rId17"/>
    <p:sldId id="279" r:id="rId18"/>
  </p:sldIdLst>
  <p:sldSz cx="9144000" cy="6858000" type="screen4x3"/>
  <p:notesSz cx="6991350" cy="92821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691" autoAdjust="0"/>
  </p:normalViewPr>
  <p:slideViewPr>
    <p:cSldViewPr snapToGrid="0" snapToObjects="1">
      <p:cViewPr>
        <p:scale>
          <a:sx n="100" d="100"/>
          <a:sy n="100" d="100"/>
        </p:scale>
        <p:origin x="-800" y="-3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>
                <a:latin typeface="Arial"/>
              </a:rPr>
              <a:t>Click to edit the notes format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>
                <a:latin typeface="Times New Roman"/>
              </a:rPr>
              <a:t>&lt;header&gt;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6483437-41FE-4E8B-84DB-733BD660BBB2}" type="slidenum">
              <a:rPr lang="en-US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44584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body"/>
          </p:nvPr>
        </p:nvSpPr>
        <p:spPr>
          <a:xfrm>
            <a:off x="698400" y="4408560"/>
            <a:ext cx="5594040" cy="41763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49360" y="3868920"/>
            <a:ext cx="804204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028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4936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Picture 36"/>
          <p:cNvPicPr/>
          <p:nvPr/>
        </p:nvPicPr>
        <p:blipFill>
          <a:blip r:embed="rId2"/>
          <a:stretch>
            <a:fillRect/>
          </a:stretch>
        </p:blipFill>
        <p:spPr>
          <a:xfrm>
            <a:off x="1848600" y="1600200"/>
            <a:ext cx="5443200" cy="4343040"/>
          </a:xfrm>
          <a:prstGeom prst="rect">
            <a:avLst/>
          </a:prstGeom>
          <a:ln>
            <a:noFill/>
          </a:ln>
        </p:spPr>
      </p:pic>
      <p:pic>
        <p:nvPicPr>
          <p:cNvPr id="38" name="Picture 37"/>
          <p:cNvPicPr/>
          <p:nvPr/>
        </p:nvPicPr>
        <p:blipFill>
          <a:blip r:embed="rId2"/>
          <a:stretch>
            <a:fillRect/>
          </a:stretch>
        </p:blipFill>
        <p:spPr>
          <a:xfrm>
            <a:off x="1848600" y="1600200"/>
            <a:ext cx="5443200" cy="4343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49360" y="1600200"/>
            <a:ext cx="8042040" cy="4343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49360" y="107640"/>
            <a:ext cx="8042040" cy="61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4936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028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49360" y="3868920"/>
            <a:ext cx="804204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>
                <a:solidFill>
                  <a:srgbClr val="2C7C9F"/>
                </a:solidFill>
                <a:latin typeface="News Gothic MT"/>
              </a:rPr>
              <a:t>Click to edit the title text formatClick to edit Master title style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Seventh Outline LevelClick to edit Master text styles</a:t>
            </a:r>
            <a:endParaRPr/>
          </a:p>
          <a:p>
            <a:pPr lvl="1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 sz="2200">
                <a:solidFill>
                  <a:srgbClr val="595959"/>
                </a:solidFill>
                <a:latin typeface="News Gothic MT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 sz="2000">
                <a:solidFill>
                  <a:srgbClr val="595959"/>
                </a:solidFill>
                <a:latin typeface="News Gothic MT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>
                <a:solidFill>
                  <a:srgbClr val="595959"/>
                </a:solidFill>
                <a:latin typeface="News Gothic MT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>
                <a:solidFill>
                  <a:srgbClr val="595959"/>
                </a:solidFill>
                <a:latin typeface="News Gothic MT"/>
              </a:rPr>
              <a:t>Fifth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629680" y="6275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r>
              <a:rPr lang="en-US" sz="1200" b="1">
                <a:solidFill>
                  <a:srgbClr val="FFFFFF"/>
                </a:solidFill>
                <a:latin typeface="Arial"/>
                <a:ea typeface="ＭＳ Ｐゴシック"/>
              </a:rPr>
              <a:t>9/8/14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264600" y="6275520"/>
            <a:ext cx="484056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898040" y="6275520"/>
            <a:ext cx="990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6F1C5666-7F91-439B-93C4-D7283F47BD81}" type="slidenum">
              <a:rPr lang="en-US" sz="3600" b="1">
                <a:solidFill>
                  <a:srgbClr val="FFFFFF"/>
                </a:solidFill>
                <a:latin typeface="Arial"/>
                <a:ea typeface="ＭＳ Ｐゴシック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1295280" y="1735665"/>
            <a:ext cx="6716520" cy="3279747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While </a:t>
            </a: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Loops</a:t>
            </a: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
</a:t>
            </a:r>
            <a:r>
              <a:rPr lang="en-US" sz="2400" dirty="0" smtClean="0">
                <a:solidFill>
                  <a:srgbClr val="2C7C9F"/>
                </a:solidFill>
                <a:latin typeface="News Gothic MT"/>
              </a:rPr>
              <a:t>CMSC 201</a:t>
            </a:r>
            <a:r>
              <a:rPr lang="en-US" sz="3200" dirty="0" smtClean="0">
                <a:solidFill>
                  <a:srgbClr val="09213B"/>
                </a:solidFill>
                <a:latin typeface="News Gothic MT"/>
              </a:rPr>
              <a:t>
</a:t>
            </a:r>
            <a:r>
              <a:rPr lang="en-US" sz="2800" dirty="0" smtClean="0">
                <a:solidFill>
                  <a:srgbClr val="09213B"/>
                </a:solidFill>
                <a:latin typeface="News Gothic MT"/>
              </a:rPr>
              <a:t>
</a:t>
            </a: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7305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Factorial Example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054100"/>
            <a:ext cx="8042040" cy="51435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Loop control: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counter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counts down from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n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down to 1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2"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n = 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int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(input("Enter a number "))</a:t>
            </a:r>
          </a:p>
          <a:p>
            <a:pPr lvl="2">
              <a:lnSpc>
                <a:spcPct val="110000"/>
              </a:lnSpc>
              <a:buSzPct val="110000"/>
            </a:pPr>
            <a:r>
              <a:rPr lang="en-US" sz="2400" b="1" dirty="0" smtClean="0">
                <a:solidFill>
                  <a:srgbClr val="595959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ourier"/>
                <a:cs typeface="Courier"/>
              </a:rPr>
              <a:t>counter = n</a:t>
            </a:r>
          </a:p>
          <a:p>
            <a:pPr lvl="2"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answer = 1</a:t>
            </a: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  <a:p>
            <a:pPr lvl="2">
              <a:lnSpc>
                <a:spcPct val="11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  <a:p>
            <a:pPr lvl="2"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while </a:t>
            </a:r>
            <a:r>
              <a:rPr lang="en-US" sz="2400" b="1" dirty="0" smtClean="0">
                <a:solidFill>
                  <a:srgbClr val="595959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ourier"/>
                <a:cs typeface="Courier"/>
              </a:rPr>
              <a:t>counter &gt; 0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:</a:t>
            </a:r>
          </a:p>
          <a:p>
            <a:pPr lvl="2">
              <a:lnSpc>
                <a:spcPct val="11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 answer = answer * counter</a:t>
            </a:r>
          </a:p>
          <a:p>
            <a:pPr lvl="2">
              <a:lnSpc>
                <a:spcPct val="11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 </a:t>
            </a:r>
            <a:r>
              <a:rPr lang="en-US" sz="2400" b="1" dirty="0" smtClean="0">
                <a:solidFill>
                  <a:srgbClr val="595959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ourier"/>
                <a:cs typeface="Courier"/>
              </a:rPr>
              <a:t>counter = counter - 1</a:t>
            </a:r>
          </a:p>
          <a:p>
            <a:pPr lvl="2">
              <a:lnSpc>
                <a:spcPct val="11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 lvl="2">
              <a:lnSpc>
                <a:spcPct val="11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p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rint("n factorial is ", answer)</a:t>
            </a:r>
          </a:p>
          <a:p>
            <a:pPr lvl="1">
              <a:lnSpc>
                <a:spcPct val="11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Sanity check: what if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n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is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0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? 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n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is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1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? 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n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is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-1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?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11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49360" y="4557889"/>
            <a:ext cx="974640" cy="366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514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7305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Factorial Example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282700"/>
            <a:ext cx="8042040" cy="46605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Calculating the answer.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n = 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int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(input("Enter a number "))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counter = n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b="1" dirty="0" smtClean="0">
                <a:solidFill>
                  <a:srgbClr val="595959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ourier"/>
                <a:cs typeface="Courier"/>
              </a:rPr>
              <a:t>answer = 1</a:t>
            </a:r>
            <a:endParaRPr lang="en-US" sz="2400" b="1" dirty="0">
              <a:solidFill>
                <a:srgbClr val="595959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while counter &gt; 0: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 </a:t>
            </a:r>
            <a:r>
              <a:rPr lang="en-US" sz="2400" b="1" dirty="0" smtClean="0">
                <a:solidFill>
                  <a:srgbClr val="595959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ourier"/>
                <a:cs typeface="Courier"/>
              </a:rPr>
              <a:t>answer = answer * counter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 counter = counter - 1</a:t>
            </a:r>
          </a:p>
          <a:p>
            <a:pPr lvl="1">
              <a:lnSpc>
                <a:spcPct val="11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p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rint("n factorial = ", </a:t>
            </a:r>
            <a:r>
              <a:rPr lang="en-US" sz="2400" b="1" dirty="0" smtClean="0">
                <a:solidFill>
                  <a:srgbClr val="595959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ourier"/>
                <a:cs typeface="Courier"/>
              </a:rPr>
              <a:t>answer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)</a:t>
            </a: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49360" y="4557889"/>
            <a:ext cx="974640" cy="366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221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Exercise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Use a while loop to print out every number between 0 and 100 that is divisible by three.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49360" y="4557889"/>
            <a:ext cx="974640" cy="366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019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Loops + If Statements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Now that you know how to use loops, if statements, and variables, you can create fairly complicated algorithms.  However, figuring out how to combine them can be difficult!  </a:t>
            </a:r>
          </a:p>
          <a:p>
            <a:pPr>
              <a:lnSpc>
                <a:spcPct val="11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In the next few 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homeworks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and exercises, you will start needing to figure out when to use each tool you’ve been given so far.  These are the basic elements of programming!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49360" y="4557889"/>
            <a:ext cx="974640" cy="366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534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8194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Nested Loops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143000"/>
            <a:ext cx="8042040" cy="50546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Nested loops are loops inside loops.</a:t>
            </a:r>
          </a:p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The first loop is the </a:t>
            </a:r>
            <a:r>
              <a:rPr lang="en-US" sz="2400" b="1" dirty="0" smtClean="0">
                <a:solidFill>
                  <a:srgbClr val="595959"/>
                </a:solidFill>
                <a:latin typeface="News Gothic MT"/>
              </a:rPr>
              <a:t>outer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loop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1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T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he second one is the </a:t>
            </a:r>
            <a:r>
              <a:rPr lang="en-US" sz="2400" b="1" dirty="0" smtClean="0">
                <a:solidFill>
                  <a:srgbClr val="595959"/>
                </a:solidFill>
                <a:latin typeface="News Gothic MT"/>
              </a:rPr>
              <a:t>inner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loop.  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2">
              <a:buSzPct val="110000"/>
            </a:pP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a = 0</a:t>
            </a:r>
          </a:p>
          <a:p>
            <a:pPr lvl="2">
              <a:buSzPct val="110000"/>
            </a:pP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2">
              <a:buSzPct val="110000"/>
            </a:pP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while a &lt; 5:</a:t>
            </a:r>
          </a:p>
          <a:p>
            <a:pPr lvl="2">
              <a:buSzPct val="110000"/>
            </a:pP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  b </a:t>
            </a: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= 0</a:t>
            </a:r>
            <a:endParaRPr lang="en-US" sz="24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pPr lvl="2"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 while b &lt; 4:</a:t>
            </a:r>
          </a:p>
          <a:p>
            <a:pPr lvl="2"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    print(b) </a:t>
            </a:r>
          </a:p>
          <a:p>
            <a:pPr lvl="2"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    b = b + 1</a:t>
            </a:r>
          </a:p>
          <a:p>
            <a:pPr lvl="2"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 a = a + 1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49360" y="4557889"/>
            <a:ext cx="974640" cy="366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22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8194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Nested Loops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143000"/>
            <a:ext cx="8042040" cy="50546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Loop control for outer loop: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2">
              <a:buSzPct val="110000"/>
            </a:pPr>
            <a:r>
              <a:rPr lang="en-US" sz="2400" b="1" dirty="0" smtClean="0">
                <a:solidFill>
                  <a:srgbClr val="00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ourier"/>
                <a:cs typeface="Courier"/>
              </a:rPr>
              <a:t>a = 0</a:t>
            </a:r>
          </a:p>
          <a:p>
            <a:pPr lvl="2">
              <a:buSzPct val="110000"/>
            </a:pP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2">
              <a:buSzPct val="110000"/>
            </a:pP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while </a:t>
            </a:r>
            <a:r>
              <a:rPr lang="en-US" sz="2400" b="1" dirty="0" smtClean="0">
                <a:solidFill>
                  <a:srgbClr val="00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ourier"/>
                <a:cs typeface="Courier"/>
              </a:rPr>
              <a:t>a &lt; 5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:</a:t>
            </a:r>
          </a:p>
          <a:p>
            <a:pPr lvl="2">
              <a:buSzPct val="110000"/>
            </a:pP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  b </a:t>
            </a: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= 0</a:t>
            </a:r>
            <a:endParaRPr lang="en-US" sz="24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pPr lvl="2"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 while b &lt; 4:</a:t>
            </a:r>
          </a:p>
          <a:p>
            <a:pPr lvl="2"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    print(b) </a:t>
            </a:r>
          </a:p>
          <a:p>
            <a:pPr lvl="2"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    b = b + 1</a:t>
            </a:r>
          </a:p>
          <a:p>
            <a:pPr lvl="2"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 </a:t>
            </a:r>
            <a:r>
              <a:rPr lang="en-US" sz="2400" b="1" dirty="0" smtClean="0">
                <a:solidFill>
                  <a:srgbClr val="00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ourier"/>
                <a:cs typeface="Courier"/>
              </a:rPr>
              <a:t>a = a + 1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49360" y="4557889"/>
            <a:ext cx="974640" cy="366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650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8194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Nested Loops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143000"/>
            <a:ext cx="8042040" cy="50546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Loop control for inner loop: 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2">
              <a:buSzPct val="110000"/>
            </a:pP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a = 0</a:t>
            </a:r>
          </a:p>
          <a:p>
            <a:pPr lvl="2">
              <a:buSzPct val="110000"/>
            </a:pP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2">
              <a:buSzPct val="110000"/>
            </a:pP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while a &lt; 5:</a:t>
            </a:r>
          </a:p>
          <a:p>
            <a:pPr lvl="2">
              <a:buSzPct val="110000"/>
            </a:pP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  </a:t>
            </a:r>
            <a:r>
              <a:rPr lang="en-US" sz="2400" b="1" dirty="0" smtClean="0">
                <a:solidFill>
                  <a:srgbClr val="00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urier"/>
                <a:cs typeface="Courier"/>
              </a:rPr>
              <a:t>b </a:t>
            </a:r>
            <a:r>
              <a:rPr lang="en-US" sz="2400" b="1" dirty="0">
                <a:solidFill>
                  <a:srgbClr val="00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urier"/>
                <a:cs typeface="Courier"/>
              </a:rPr>
              <a:t>= 0</a:t>
            </a:r>
            <a:endParaRPr lang="en-US" sz="2400" b="1" dirty="0" smtClean="0">
              <a:solidFill>
                <a:srgbClr val="000000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latin typeface="Courier"/>
              <a:cs typeface="Courier"/>
            </a:endParaRPr>
          </a:p>
          <a:p>
            <a:pPr lvl="2"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 while </a:t>
            </a:r>
            <a:r>
              <a:rPr lang="en-US" sz="2400" b="1" dirty="0" smtClean="0">
                <a:solidFill>
                  <a:srgbClr val="00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urier"/>
                <a:cs typeface="Courier"/>
              </a:rPr>
              <a:t>b &lt; 4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:</a:t>
            </a:r>
          </a:p>
          <a:p>
            <a:pPr lvl="2"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    print(b) </a:t>
            </a:r>
          </a:p>
          <a:p>
            <a:pPr lvl="2"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    </a:t>
            </a:r>
            <a:r>
              <a:rPr lang="en-US" sz="2400" b="1" dirty="0" smtClean="0">
                <a:solidFill>
                  <a:srgbClr val="00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urier"/>
                <a:cs typeface="Courier"/>
              </a:rPr>
              <a:t>b = b + 1</a:t>
            </a:r>
          </a:p>
          <a:p>
            <a:pPr lvl="2"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 a = a + 1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49360" y="4557889"/>
            <a:ext cx="974640" cy="366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799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8194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Nested Loops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143000"/>
            <a:ext cx="8042040" cy="50546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Loop control for outer and inner loops: 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2">
              <a:buSzPct val="110000"/>
            </a:pPr>
            <a:r>
              <a:rPr lang="en-US" sz="2400" b="1" dirty="0" smtClean="0">
                <a:solidFill>
                  <a:srgbClr val="00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ourier"/>
                <a:cs typeface="Courier"/>
              </a:rPr>
              <a:t>a = 0</a:t>
            </a:r>
          </a:p>
          <a:p>
            <a:pPr lvl="2">
              <a:buSzPct val="110000"/>
            </a:pP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2">
              <a:buSzPct val="110000"/>
            </a:pP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while </a:t>
            </a:r>
            <a:r>
              <a:rPr lang="en-US" sz="2400" b="1" dirty="0" smtClean="0">
                <a:solidFill>
                  <a:srgbClr val="00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ourier"/>
                <a:cs typeface="Courier"/>
              </a:rPr>
              <a:t>a &lt; 5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:</a:t>
            </a:r>
          </a:p>
          <a:p>
            <a:pPr lvl="2">
              <a:buSzPct val="110000"/>
            </a:pP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  </a:t>
            </a:r>
            <a:r>
              <a:rPr lang="en-US" sz="2400" b="1" dirty="0" smtClean="0">
                <a:solidFill>
                  <a:srgbClr val="00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urier"/>
                <a:cs typeface="Courier"/>
              </a:rPr>
              <a:t>b </a:t>
            </a:r>
            <a:r>
              <a:rPr lang="en-US" sz="2400" b="1" dirty="0">
                <a:solidFill>
                  <a:srgbClr val="00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urier"/>
                <a:cs typeface="Courier"/>
              </a:rPr>
              <a:t>= 0</a:t>
            </a:r>
            <a:endParaRPr lang="en-US" sz="2400" b="1" dirty="0" smtClean="0">
              <a:solidFill>
                <a:srgbClr val="000000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latin typeface="Courier"/>
              <a:cs typeface="Courier"/>
            </a:endParaRPr>
          </a:p>
          <a:p>
            <a:pPr lvl="2"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 while </a:t>
            </a:r>
            <a:r>
              <a:rPr lang="en-US" sz="2400" b="1" dirty="0" smtClean="0">
                <a:solidFill>
                  <a:srgbClr val="00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urier"/>
                <a:cs typeface="Courier"/>
              </a:rPr>
              <a:t>b &lt; 4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:</a:t>
            </a:r>
          </a:p>
          <a:p>
            <a:pPr lvl="2"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    print(b) </a:t>
            </a:r>
          </a:p>
          <a:p>
            <a:pPr lvl="2"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    </a:t>
            </a:r>
            <a:r>
              <a:rPr lang="en-US" sz="2400" b="1" dirty="0" smtClean="0">
                <a:solidFill>
                  <a:srgbClr val="00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Courier"/>
                <a:cs typeface="Courier"/>
              </a:rPr>
              <a:t>b = b + 1</a:t>
            </a:r>
          </a:p>
          <a:p>
            <a:pPr lvl="2"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 </a:t>
            </a:r>
            <a:r>
              <a:rPr lang="en-US" sz="2400" b="1" dirty="0" smtClean="0">
                <a:solidFill>
                  <a:srgbClr val="00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ourier"/>
                <a:cs typeface="Courier"/>
              </a:rPr>
              <a:t>a = a + 1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49360" y="4557889"/>
            <a:ext cx="974640" cy="366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5655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Overview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Today we will learn about:</a:t>
            </a:r>
          </a:p>
          <a:p>
            <a:pPr>
              <a:lnSpc>
                <a:spcPct val="12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 marL="342900" indent="-342900">
              <a:lnSpc>
                <a:spcPct val="12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Looping Structures</a:t>
            </a:r>
          </a:p>
          <a:p>
            <a:pPr marL="342900" indent="-342900">
              <a:lnSpc>
                <a:spcPct val="12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While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loops</a:t>
            </a: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718737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Looping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Loops let us do something until a 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boolean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condition is met.  </a:t>
            </a:r>
          </a:p>
          <a:p>
            <a:pPr>
              <a:lnSpc>
                <a:spcPct val="12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2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The simplest loop is called a while loop.</a:t>
            </a:r>
          </a:p>
        </p:txBody>
      </p:sp>
    </p:spTree>
    <p:extLst>
      <p:ext uri="{BB962C8B-B14F-4D97-AF65-F5344CB8AC3E}">
        <p14:creationId xmlns:p14="http://schemas.microsoft.com/office/powerpoint/2010/main" val="759842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The while loop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The syntax for a while loop is as follows: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line-1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w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hile 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someCondition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: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 line-2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 line-3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l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ine-4</a:t>
            </a:r>
          </a:p>
        </p:txBody>
      </p:sp>
    </p:spTree>
    <p:extLst>
      <p:ext uri="{BB962C8B-B14F-4D97-AF65-F5344CB8AC3E}">
        <p14:creationId xmlns:p14="http://schemas.microsoft.com/office/powerpoint/2010/main" val="3890812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The while loop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9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line-1</a:t>
            </a:r>
          </a:p>
          <a:p>
            <a:pPr>
              <a:lnSpc>
                <a:spcPct val="9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w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hile 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someCondition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:</a:t>
            </a:r>
          </a:p>
          <a:p>
            <a:pPr>
              <a:lnSpc>
                <a:spcPct val="9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 line-2</a:t>
            </a:r>
          </a:p>
          <a:p>
            <a:pPr>
              <a:lnSpc>
                <a:spcPct val="9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 line-3</a:t>
            </a:r>
          </a:p>
          <a:p>
            <a:pPr>
              <a:lnSpc>
                <a:spcPct val="9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l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ine-4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925827" y="2421861"/>
            <a:ext cx="7733869" cy="3941866"/>
            <a:chOff x="549360" y="2421861"/>
            <a:chExt cx="7733869" cy="3941866"/>
          </a:xfrm>
        </p:grpSpPr>
        <p:sp>
          <p:nvSpPr>
            <p:cNvPr id="2" name="TextBox 1"/>
            <p:cNvSpPr txBox="1"/>
            <p:nvPr/>
          </p:nvSpPr>
          <p:spPr>
            <a:xfrm>
              <a:off x="549360" y="4557889"/>
              <a:ext cx="974640" cy="3668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20895" y="4430889"/>
              <a:ext cx="1100667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l</a:t>
              </a:r>
              <a:r>
                <a:rPr lang="en-US" dirty="0" smtClean="0"/>
                <a:t>ine-1</a:t>
              </a:r>
              <a:endParaRPr lang="en-US" dirty="0"/>
            </a:p>
          </p:txBody>
        </p:sp>
        <p:sp>
          <p:nvSpPr>
            <p:cNvPr id="6" name="Right Arrow 5"/>
            <p:cNvSpPr/>
            <p:nvPr/>
          </p:nvSpPr>
          <p:spPr>
            <a:xfrm>
              <a:off x="2003779" y="4475665"/>
              <a:ext cx="2525894" cy="324555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003779" y="4019225"/>
              <a:ext cx="1862666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Condition is true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699007" y="4206500"/>
              <a:ext cx="1241778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l</a:t>
              </a:r>
              <a:r>
                <a:rPr lang="en-US" dirty="0" smtClean="0"/>
                <a:t>ine-2</a:t>
              </a:r>
            </a:p>
            <a:p>
              <a:r>
                <a:rPr lang="en-US" dirty="0"/>
                <a:t>l</a:t>
              </a:r>
              <a:r>
                <a:rPr lang="en-US" dirty="0" smtClean="0"/>
                <a:t>ine-3</a:t>
              </a:r>
              <a:endParaRPr lang="en-US" dirty="0"/>
            </a:p>
          </p:txBody>
        </p:sp>
        <p:sp>
          <p:nvSpPr>
            <p:cNvPr id="9" name="Bent Arrow 8"/>
            <p:cNvSpPr/>
            <p:nvPr/>
          </p:nvSpPr>
          <p:spPr>
            <a:xfrm flipV="1">
              <a:off x="1467558" y="5006662"/>
              <a:ext cx="3584220" cy="863559"/>
            </a:xfrm>
            <a:prstGeom prst="bentArrow">
              <a:avLst>
                <a:gd name="adj1" fmla="val 25000"/>
                <a:gd name="adj2" fmla="val 14850"/>
                <a:gd name="adj3" fmla="val 29950"/>
                <a:gd name="adj4" fmla="val 47711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003779" y="5994395"/>
              <a:ext cx="2187222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Condition is false</a:t>
              </a:r>
              <a:endParaRPr lang="en-US" dirty="0"/>
            </a:p>
          </p:txBody>
        </p:sp>
        <p:sp>
          <p:nvSpPr>
            <p:cNvPr id="12" name="Right Arrow 11"/>
            <p:cNvSpPr/>
            <p:nvPr/>
          </p:nvSpPr>
          <p:spPr>
            <a:xfrm>
              <a:off x="6025451" y="4416778"/>
              <a:ext cx="1114778" cy="369331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253118" y="4459112"/>
              <a:ext cx="1030111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l</a:t>
              </a:r>
              <a:r>
                <a:rPr lang="en-US" dirty="0" smtClean="0"/>
                <a:t>ine-</a:t>
              </a:r>
              <a:r>
                <a:rPr lang="en-US" dirty="0"/>
                <a:t>4</a:t>
              </a:r>
            </a:p>
          </p:txBody>
        </p:sp>
        <p:sp>
          <p:nvSpPr>
            <p:cNvPr id="14" name="Bent-Up Arrow 13"/>
            <p:cNvSpPr/>
            <p:nvPr/>
          </p:nvSpPr>
          <p:spPr>
            <a:xfrm>
              <a:off x="4699008" y="4992552"/>
              <a:ext cx="3088066" cy="863558"/>
            </a:xfrm>
            <a:prstGeom prst="bentUp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24229" y="3565227"/>
              <a:ext cx="1467547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Condition is false</a:t>
              </a:r>
              <a:endParaRPr lang="en-US" dirty="0"/>
            </a:p>
          </p:txBody>
        </p:sp>
        <p:sp>
          <p:nvSpPr>
            <p:cNvPr id="3" name="Curved Down Arrow 2"/>
            <p:cNvSpPr/>
            <p:nvPr/>
          </p:nvSpPr>
          <p:spPr>
            <a:xfrm>
              <a:off x="4699007" y="2864556"/>
              <a:ext cx="1241777" cy="1154669"/>
            </a:xfrm>
            <a:prstGeom prst="curved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286940" y="2421861"/>
              <a:ext cx="1862666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Condition is true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097083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Example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 lvl="1">
              <a:buSzPct val="110000"/>
            </a:pP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a = 5</a:t>
            </a:r>
          </a:p>
          <a:p>
            <a:pPr lvl="1">
              <a:buSzPct val="110000"/>
            </a:pP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buSzPct val="110000"/>
            </a:pP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while a &gt; 0:</a:t>
            </a:r>
          </a:p>
          <a:p>
            <a:pPr lvl="1"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  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print(a)</a:t>
            </a:r>
          </a:p>
          <a:p>
            <a:pPr lvl="1"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 a = a – 1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Prints</a:t>
            </a:r>
          </a:p>
          <a:p>
            <a:pPr lvl="1"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5</a:t>
            </a:r>
          </a:p>
          <a:p>
            <a:pPr lvl="1"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4</a:t>
            </a:r>
          </a:p>
          <a:p>
            <a:pPr lvl="1"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3</a:t>
            </a:r>
          </a:p>
          <a:p>
            <a:pPr lvl="1"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2</a:t>
            </a:r>
          </a:p>
          <a:p>
            <a:pPr lvl="1"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1</a:t>
            </a: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49360" y="4557889"/>
            <a:ext cx="974640" cy="366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42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9083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Notes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168400"/>
            <a:ext cx="8042040" cy="4774840"/>
          </a:xfrm>
          <a:prstGeom prst="rect">
            <a:avLst/>
          </a:prstGeom>
        </p:spPr>
        <p:txBody>
          <a:bodyPr/>
          <a:lstStyle/>
          <a:p>
            <a:pPr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If the condition is false to begin with, the loop never executes!</a:t>
            </a:r>
          </a:p>
          <a:p>
            <a:pPr>
              <a:lnSpc>
                <a:spcPct val="110000"/>
              </a:lnSpc>
              <a:buSzPct val="110000"/>
            </a:pPr>
            <a:endParaRPr lang="en-US" sz="2400" dirty="0">
              <a:latin typeface="News Gothic MT"/>
            </a:endParaRPr>
          </a:p>
          <a:p>
            <a:pPr lvl="2">
              <a:lnSpc>
                <a:spcPct val="110000"/>
              </a:lnSpc>
              <a:buSzPct val="110000"/>
            </a:pPr>
            <a:r>
              <a:rPr lang="en-US" sz="2400" dirty="0" smtClean="0">
                <a:latin typeface="Courier"/>
                <a:cs typeface="Courier"/>
              </a:rPr>
              <a:t>a = 4</a:t>
            </a:r>
          </a:p>
          <a:p>
            <a:pPr lvl="2">
              <a:lnSpc>
                <a:spcPct val="110000"/>
              </a:lnSpc>
              <a:buSzPct val="110000"/>
            </a:pPr>
            <a:r>
              <a:rPr lang="en-US" sz="2400" dirty="0">
                <a:latin typeface="Courier"/>
                <a:cs typeface="Courier"/>
              </a:rPr>
              <a:t>b</a:t>
            </a:r>
            <a:r>
              <a:rPr lang="en-US" sz="2400" dirty="0" smtClean="0">
                <a:latin typeface="Courier"/>
                <a:cs typeface="Courier"/>
              </a:rPr>
              <a:t> = 5</a:t>
            </a:r>
          </a:p>
          <a:p>
            <a:pPr lvl="2">
              <a:lnSpc>
                <a:spcPct val="110000"/>
              </a:lnSpc>
              <a:buSzPct val="110000"/>
            </a:pPr>
            <a:endParaRPr lang="en-US" sz="2400" dirty="0">
              <a:latin typeface="Courier"/>
              <a:cs typeface="Courier"/>
            </a:endParaRPr>
          </a:p>
          <a:p>
            <a:pPr lvl="2">
              <a:lnSpc>
                <a:spcPct val="110000"/>
              </a:lnSpc>
              <a:buSzPct val="110000"/>
            </a:pPr>
            <a:r>
              <a:rPr lang="en-US" sz="2400" dirty="0">
                <a:latin typeface="Courier"/>
                <a:cs typeface="Courier"/>
              </a:rPr>
              <a:t>w</a:t>
            </a:r>
            <a:r>
              <a:rPr lang="en-US" sz="2400" dirty="0" smtClean="0">
                <a:latin typeface="Courier"/>
                <a:cs typeface="Courier"/>
              </a:rPr>
              <a:t>hile a == b:</a:t>
            </a:r>
          </a:p>
          <a:p>
            <a:pPr lvl="2">
              <a:lnSpc>
                <a:spcPct val="110000"/>
              </a:lnSpc>
              <a:buSzPct val="110000"/>
            </a:pPr>
            <a:r>
              <a:rPr lang="en-US" sz="2400" dirty="0">
                <a:latin typeface="Courier"/>
                <a:cs typeface="Courier"/>
              </a:rPr>
              <a:t>  </a:t>
            </a:r>
            <a:r>
              <a:rPr lang="en-US" sz="2400" dirty="0" smtClean="0">
                <a:latin typeface="Courier"/>
                <a:cs typeface="Courier"/>
              </a:rPr>
              <a:t> print("Hello")</a:t>
            </a:r>
          </a:p>
          <a:p>
            <a:pPr lvl="2">
              <a:lnSpc>
                <a:spcPct val="110000"/>
              </a:lnSpc>
              <a:buSzPct val="110000"/>
            </a:pPr>
            <a:r>
              <a:rPr lang="en-US" sz="2400" dirty="0">
                <a:latin typeface="Courier"/>
                <a:cs typeface="Courier"/>
              </a:rPr>
              <a:t>p</a:t>
            </a:r>
            <a:r>
              <a:rPr lang="en-US" sz="2400" dirty="0" smtClean="0">
                <a:latin typeface="Courier"/>
                <a:cs typeface="Courier"/>
              </a:rPr>
              <a:t>rint("Goodbye")</a:t>
            </a:r>
          </a:p>
          <a:p>
            <a:pPr lvl="2">
              <a:buSzPct val="110000"/>
            </a:pPr>
            <a:endParaRPr lang="en-US" sz="2400" dirty="0" smtClean="0"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This will only print goodbye.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49360" y="4557889"/>
            <a:ext cx="974640" cy="366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799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Notes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It is very important that the variable in the condition be altered at some point during the loop.</a:t>
            </a:r>
          </a:p>
          <a:p>
            <a:pPr>
              <a:lnSpc>
                <a:spcPct val="11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a = 5</a:t>
            </a:r>
          </a:p>
          <a:p>
            <a:pPr lvl="1">
              <a:lnSpc>
                <a:spcPct val="110000"/>
              </a:lnSpc>
              <a:buSzPct val="110000"/>
            </a:pPr>
            <a:endParaRPr lang="en-US" sz="24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while a &gt; 0: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 print(a)</a:t>
            </a:r>
          </a:p>
          <a:p>
            <a:pPr>
              <a:lnSpc>
                <a:spcPct val="110000"/>
              </a:lnSpc>
              <a:buSzPct val="110000"/>
            </a:pPr>
            <a:endParaRPr lang="en-US" sz="2400" dirty="0">
              <a:solidFill>
                <a:srgbClr val="000000"/>
              </a:solidFill>
              <a:latin typeface="News Gothic MT"/>
            </a:endParaRPr>
          </a:p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This is called an infinite loop, since a will always be greater than zero.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49360" y="4557889"/>
            <a:ext cx="974640" cy="366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551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7305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Factorial Example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282700"/>
            <a:ext cx="8042040" cy="46605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Computing factorial with a while loop.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2"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n = </a:t>
            </a:r>
            <a:r>
              <a:rPr lang="en-US" sz="2400" dirty="0" err="1" smtClean="0">
                <a:solidFill>
                  <a:srgbClr val="595959"/>
                </a:solidFill>
                <a:latin typeface="Courier"/>
                <a:cs typeface="Courier"/>
              </a:rPr>
              <a:t>int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(input("Enter a number "))</a:t>
            </a:r>
          </a:p>
          <a:p>
            <a:pPr lvl="2"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counter = n</a:t>
            </a:r>
          </a:p>
          <a:p>
            <a:pPr lvl="2"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answer = 1</a:t>
            </a: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  <a:p>
            <a:pPr lvl="2">
              <a:lnSpc>
                <a:spcPct val="11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  <a:p>
            <a:pPr lvl="2"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while counter &gt; 0:</a:t>
            </a:r>
          </a:p>
          <a:p>
            <a:pPr lvl="2">
              <a:lnSpc>
                <a:spcPct val="11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 answer = answer * counter</a:t>
            </a:r>
          </a:p>
          <a:p>
            <a:pPr lvl="2">
              <a:lnSpc>
                <a:spcPct val="11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 counter = counter - 1</a:t>
            </a:r>
          </a:p>
          <a:p>
            <a:pPr lvl="2">
              <a:lnSpc>
                <a:spcPct val="11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 lvl="2">
              <a:lnSpc>
                <a:spcPct val="11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p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rint("n factorial is ", answer)</a:t>
            </a: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49360" y="4557889"/>
            <a:ext cx="974640" cy="366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677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3914</TotalTime>
  <Words>696</Words>
  <Application>Microsoft Macintosh PowerPoint</Application>
  <PresentationFormat>On-screen Show (4:3)</PresentationFormat>
  <Paragraphs>158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Richard Chang</cp:lastModifiedBy>
  <cp:revision>127</cp:revision>
  <dcterms:modified xsi:type="dcterms:W3CDTF">2015-02-17T08:05:55Z</dcterms:modified>
</cp:coreProperties>
</file>