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2"/>
  </p:notesMasterIdLst>
  <p:sldIdLst>
    <p:sldId id="256" r:id="rId2"/>
    <p:sldId id="260" r:id="rId3"/>
    <p:sldId id="257" r:id="rId4"/>
    <p:sldId id="261" r:id="rId5"/>
    <p:sldId id="262" r:id="rId6"/>
    <p:sldId id="263" r:id="rId7"/>
    <p:sldId id="264" r:id="rId8"/>
    <p:sldId id="286" r:id="rId9"/>
    <p:sldId id="266" r:id="rId10"/>
    <p:sldId id="267" r:id="rId11"/>
    <p:sldId id="268" r:id="rId12"/>
    <p:sldId id="269" r:id="rId13"/>
    <p:sldId id="284" r:id="rId14"/>
    <p:sldId id="285" r:id="rId15"/>
    <p:sldId id="270" r:id="rId16"/>
    <p:sldId id="259" r:id="rId17"/>
    <p:sldId id="258" r:id="rId18"/>
    <p:sldId id="271" r:id="rId19"/>
    <p:sldId id="282" r:id="rId20"/>
    <p:sldId id="276" r:id="rId21"/>
    <p:sldId id="272" r:id="rId22"/>
    <p:sldId id="273" r:id="rId23"/>
    <p:sldId id="274" r:id="rId24"/>
    <p:sldId id="275" r:id="rId25"/>
    <p:sldId id="277" r:id="rId26"/>
    <p:sldId id="279" r:id="rId27"/>
    <p:sldId id="280" r:id="rId28"/>
    <p:sldId id="278" r:id="rId29"/>
    <p:sldId id="281" r:id="rId30"/>
    <p:sldId id="283" r:id="rId31"/>
  </p:sldIdLst>
  <p:sldSz cx="9144000" cy="6858000" type="screen4x3"/>
  <p:notesSz cx="6991350" cy="92821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691" autoAdjust="0"/>
  </p:normalViewPr>
  <p:slideViewPr>
    <p:cSldViewPr snapToGrid="0" snapToObjects="1">
      <p:cViewPr>
        <p:scale>
          <a:sx n="90" d="100"/>
          <a:sy n="90" d="100"/>
        </p:scale>
        <p:origin x="-1328" y="-4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6483437-41FE-4E8B-84DB-733BD660BBB2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458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body"/>
          </p:nvPr>
        </p:nvSpPr>
        <p:spPr>
          <a:xfrm>
            <a:off x="698400" y="4408560"/>
            <a:ext cx="5594040" cy="4176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49360" y="1600200"/>
            <a:ext cx="8042040" cy="4343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49360" y="107640"/>
            <a:ext cx="8042040" cy="61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>
                <a:solidFill>
                  <a:srgbClr val="2C7C9F"/>
                </a:solidFill>
                <a:latin typeface="News Gothic MT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200">
                <a:solidFill>
                  <a:srgbClr val="595959"/>
                </a:solidFill>
                <a:latin typeface="News Gothic MT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000">
                <a:solidFill>
                  <a:srgbClr val="595959"/>
                </a:solidFill>
                <a:latin typeface="News Gothic MT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Fifth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629680" y="6275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FFFFFF"/>
                </a:solidFill>
                <a:latin typeface="Arial"/>
                <a:ea typeface="ＭＳ Ｐゴシック"/>
              </a:rPr>
              <a:t>9/8/14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64600" y="6275520"/>
            <a:ext cx="484056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898040" y="6275520"/>
            <a:ext cx="990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F1C5666-7F91-439B-93C4-D7283F47BD81}" type="slidenum">
              <a:rPr lang="en-US" sz="3600" b="1">
                <a:solidFill>
                  <a:srgbClr val="FFFFFF"/>
                </a:solidFill>
                <a:latin typeface="Arial"/>
                <a:ea typeface="ＭＳ Ｐゴシック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295280" y="1735665"/>
            <a:ext cx="6716520" cy="3683002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Decision Making</a:t>
            </a:r>
            <a:r>
              <a:rPr lang="en-US" sz="4600" dirty="0">
                <a:solidFill>
                  <a:srgbClr val="2C7C9F"/>
                </a:solidFill>
                <a:latin typeface="News Gothic MT"/>
              </a:rPr>
              <a:t>
</a:t>
            </a:r>
            <a:r>
              <a:rPr lang="en-US" sz="2400" dirty="0">
                <a:solidFill>
                  <a:srgbClr val="2C7C9F"/>
                </a:solidFill>
                <a:latin typeface="News Gothic MT"/>
              </a:rPr>
              <a:t>CMSC </a:t>
            </a:r>
            <a:r>
              <a:rPr lang="en-US" sz="2400" dirty="0" smtClean="0">
                <a:solidFill>
                  <a:srgbClr val="2C7C9F"/>
                </a:solidFill>
                <a:latin typeface="News Gothic MT"/>
              </a:rPr>
              <a:t>201</a:t>
            </a:r>
          </a:p>
          <a:p>
            <a:pPr>
              <a:lnSpc>
                <a:spcPct val="100000"/>
              </a:lnSpc>
            </a:pPr>
            <a:r>
              <a:rPr lang="en-US" sz="3200" dirty="0">
                <a:solidFill>
                  <a:srgbClr val="09213B"/>
                </a:solidFill>
                <a:latin typeface="News Gothic MT"/>
              </a:rPr>
              <a:t>
</a:t>
            </a:r>
            <a:r>
              <a:rPr lang="en-US" sz="2800" dirty="0">
                <a:solidFill>
                  <a:srgbClr val="09213B"/>
                </a:solidFill>
                <a:latin typeface="News Gothic MT"/>
              </a:rPr>
              <a:t>
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395111" y="6221778"/>
            <a:ext cx="2857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News Gothic MT"/>
              </a:rPr>
              <a:t>Chang (rev. 2015-02-05)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02802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Complex Expressions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61536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 algn="ctr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bool1 = a and (b or c)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401556"/>
              </p:ext>
            </p:extLst>
          </p:nvPr>
        </p:nvGraphicFramePr>
        <p:xfrm>
          <a:off x="776113" y="2441228"/>
          <a:ext cx="7648224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2056"/>
                <a:gridCol w="1912056"/>
                <a:gridCol w="1912056"/>
                <a:gridCol w="1912056"/>
              </a:tblGrid>
              <a:tr h="31985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of 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of 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of c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Value of bool1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True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True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True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True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True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True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True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True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True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True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True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True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True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True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True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</a:tr>
              <a:tr h="31985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595959"/>
                          </a:solidFill>
                        </a:rPr>
                        <a:t>False</a:t>
                      </a:r>
                      <a:endParaRPr lang="en-US" dirty="0">
                        <a:solidFill>
                          <a:srgbClr val="595959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083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02802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Short Circuit Evaluation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70755"/>
            <a:ext cx="8042040" cy="432646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Notice that in the expression: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bool1 = a and (b or c)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If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is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False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, the whole expression is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False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and does not depend on the value of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(b or c)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Python will realize this, and if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is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False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and will not evaluate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(b or c)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. Try: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bool1 = a and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print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("Hello")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531667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02802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Practice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956316" y="1261536"/>
            <a:ext cx="7635084" cy="501790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 = 4</a:t>
            </a:r>
          </a:p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b = 5</a:t>
            </a:r>
          </a:p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c = 6</a:t>
            </a:r>
          </a:p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d = True</a:t>
            </a:r>
          </a:p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e = False</a:t>
            </a:r>
          </a:p>
          <a:p>
            <a:pPr>
              <a:lnSpc>
                <a:spcPct val="12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b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ool1 = d and (a &gt; b)</a:t>
            </a:r>
          </a:p>
          <a:p>
            <a:pPr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b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ool2 = (not d) or (b != c)</a:t>
            </a:r>
          </a:p>
          <a:p>
            <a:pPr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b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ool3 = (d and (not e)) or (a &gt; b)</a:t>
            </a:r>
          </a:p>
          <a:p>
            <a:pPr>
              <a:lnSpc>
                <a:spcPct val="12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b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ool4 = (a % b == 2) and ((not d) or e)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798268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02802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Numbers and Booleans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61535"/>
            <a:ext cx="8042040" cy="4876797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What about this?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a = 4</a:t>
            </a: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b = True</a:t>
            </a: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c = a and b</a:t>
            </a: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p</a:t>
            </a:r>
            <a:r>
              <a:rPr lang="en-US" sz="2400" dirty="0" smtClean="0">
                <a:latin typeface="Courier"/>
                <a:cs typeface="Courier"/>
              </a:rPr>
              <a:t>rint(c)</a:t>
            </a:r>
          </a:p>
          <a:p>
            <a:pPr>
              <a:lnSpc>
                <a:spcPct val="120000"/>
              </a:lnSpc>
              <a:buSzPct val="110000"/>
            </a:pPr>
            <a:endParaRPr lang="en-US" sz="2400" dirty="0">
              <a:latin typeface="News Gothic MT"/>
            </a:endParaRPr>
          </a:p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Prints: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 lvl="1"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True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58165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02802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Numbers and Booleans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61536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Python accepts anything that is non-zero as True (there are some exceptions, but we’ll get into those later).</a:t>
            </a:r>
          </a:p>
          <a:p>
            <a:pPr>
              <a:lnSpc>
                <a:spcPct val="12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So technically you can use any integer as a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boolean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expression.</a:t>
            </a:r>
          </a:p>
        </p:txBody>
      </p:sp>
    </p:spTree>
    <p:extLst>
      <p:ext uri="{BB962C8B-B14F-4D97-AF65-F5344CB8AC3E}">
        <p14:creationId xmlns:p14="http://schemas.microsoft.com/office/powerpoint/2010/main" val="1374129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02802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Decision Making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61536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Why do we care so much about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booleans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?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413990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837804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If Statements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33311"/>
            <a:ext cx="8042040" cy="484857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An if statement only executes if a given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boolean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expression evaluates to True.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i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f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booleanExpression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: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line-1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line-2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line-3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l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ine-4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Anything indented in after the if statement executes if and only if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booleanExpression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== True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934018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338666"/>
            <a:ext cx="8042040" cy="738767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If Statements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649752" y="1139524"/>
            <a:ext cx="8042040" cy="434304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l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ine-1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if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booleanExpression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line-2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line-3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l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ine-4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l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ine-5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This code would produce the following flowchart structure: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679222" y="3979336"/>
            <a:ext cx="5602112" cy="2344502"/>
            <a:chOff x="1425222" y="3892226"/>
            <a:chExt cx="5602112" cy="2344502"/>
          </a:xfrm>
        </p:grpSpPr>
        <p:sp>
          <p:nvSpPr>
            <p:cNvPr id="2" name="TextBox 1"/>
            <p:cNvSpPr txBox="1"/>
            <p:nvPr/>
          </p:nvSpPr>
          <p:spPr>
            <a:xfrm>
              <a:off x="1425222" y="4303890"/>
              <a:ext cx="110066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l</a:t>
              </a:r>
              <a:r>
                <a:rPr lang="en-US" dirty="0" smtClean="0"/>
                <a:t>ine-1</a:t>
              </a:r>
              <a:endParaRPr lang="en-US" dirty="0"/>
            </a:p>
          </p:txBody>
        </p:sp>
        <p:sp>
          <p:nvSpPr>
            <p:cNvPr id="4" name="Right Arrow 3"/>
            <p:cNvSpPr/>
            <p:nvPr/>
          </p:nvSpPr>
          <p:spPr>
            <a:xfrm>
              <a:off x="2808106" y="4348666"/>
              <a:ext cx="2525894" cy="324555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808106" y="3892226"/>
              <a:ext cx="1862666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Condition is true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503334" y="4079501"/>
              <a:ext cx="1524000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l</a:t>
              </a:r>
              <a:r>
                <a:rPr lang="en-US" dirty="0" smtClean="0"/>
                <a:t>ine-2</a:t>
              </a:r>
            </a:p>
            <a:p>
              <a:r>
                <a:rPr lang="en-US" dirty="0"/>
                <a:t>l</a:t>
              </a:r>
              <a:r>
                <a:rPr lang="en-US" dirty="0" smtClean="0"/>
                <a:t>ine-3</a:t>
              </a:r>
              <a:endParaRPr lang="en-US" dirty="0"/>
            </a:p>
          </p:txBody>
        </p:sp>
        <p:sp>
          <p:nvSpPr>
            <p:cNvPr id="9" name="Bent Arrow 8"/>
            <p:cNvSpPr/>
            <p:nvPr/>
          </p:nvSpPr>
          <p:spPr>
            <a:xfrm flipV="1">
              <a:off x="2271885" y="4879665"/>
              <a:ext cx="3273782" cy="863559"/>
            </a:xfrm>
            <a:prstGeom prst="bentArrow">
              <a:avLst>
                <a:gd name="adj1" fmla="val 25000"/>
                <a:gd name="adj2" fmla="val 14850"/>
                <a:gd name="adj3" fmla="val 29950"/>
                <a:gd name="adj4" fmla="val 47711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808106" y="5867396"/>
              <a:ext cx="218722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Condition is false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85556" y="5446889"/>
              <a:ext cx="1241778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l</a:t>
              </a:r>
              <a:r>
                <a:rPr lang="en-US" dirty="0" smtClean="0"/>
                <a:t>ine-4</a:t>
              </a:r>
            </a:p>
            <a:p>
              <a:r>
                <a:rPr lang="en-US" dirty="0"/>
                <a:t>l</a:t>
              </a:r>
              <a:r>
                <a:rPr lang="en-US" dirty="0" smtClean="0"/>
                <a:t>ine-5</a:t>
              </a:r>
              <a:endParaRPr lang="en-US" dirty="0"/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6124222" y="4879665"/>
              <a:ext cx="310445" cy="440227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4707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Example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329635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n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umber =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int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(input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("Enter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a number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")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12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12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f number &gt; 0:</a:t>
            </a:r>
          </a:p>
          <a:p>
            <a:pPr>
              <a:lnSpc>
                <a:spcPct val="12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print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("You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entered a positive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number") 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120000"/>
              </a:lnSpc>
              <a:buSzPct val="110000"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print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("This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part always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execute")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320081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59246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Vocab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649752" y="1374424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block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is an indented section of your code.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conditional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is the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boolean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expression in an if statement.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If statements are a type of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control structure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, since it controls the flow of your code.</a:t>
            </a:r>
          </a:p>
        </p:txBody>
      </p:sp>
    </p:spTree>
    <p:extLst>
      <p:ext uri="{BB962C8B-B14F-4D97-AF65-F5344CB8AC3E}">
        <p14:creationId xmlns:p14="http://schemas.microsoft.com/office/powerpoint/2010/main" val="3163418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Overview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Today we will learn about:</a:t>
            </a:r>
          </a:p>
          <a:p>
            <a:pPr>
              <a:lnSpc>
                <a:spcPct val="12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12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Boolean expressions</a:t>
            </a:r>
          </a:p>
          <a:p>
            <a:pPr marL="342900" indent="-342900">
              <a:lnSpc>
                <a:spcPct val="12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Decision making</a:t>
            </a:r>
          </a:p>
        </p:txBody>
      </p:sp>
    </p:spTree>
    <p:extLst>
      <p:ext uri="{BB962C8B-B14F-4D97-AF65-F5344CB8AC3E}">
        <p14:creationId xmlns:p14="http://schemas.microsoft.com/office/powerpoint/2010/main" val="718737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Nested If Statements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We can also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"nest"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if statements.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l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ine-1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if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someCondition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if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somethingElse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	line-2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else: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	line-3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e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lse:</a:t>
            </a: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line-4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474055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Exercise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Write a code snippet that asks for two numbers for the user.  If they are equal, it should print out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"Equal",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if the first is greater than the second, it should print out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"Greater",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and if the second is greater than the first it should print out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"Less than"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057461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Exercise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a =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int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(input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("Enter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a number: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")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b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=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(input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"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Enter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another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number: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"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)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if a == b:</a:t>
            </a:r>
          </a:p>
          <a:p>
            <a:pPr>
              <a:lnSpc>
                <a:spcPct val="11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print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("Equal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"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)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if a &gt; b:</a:t>
            </a:r>
          </a:p>
          <a:p>
            <a:pPr>
              <a:lnSpc>
                <a:spcPct val="11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print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("Greater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"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)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if a &lt; b:</a:t>
            </a:r>
          </a:p>
          <a:p>
            <a:pPr>
              <a:lnSpc>
                <a:spcPct val="11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print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("Less than")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44637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823693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Else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75643"/>
            <a:ext cx="8368862" cy="473568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a =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int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(input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("Enter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a number: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"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))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if a &gt; 0:</a:t>
            </a:r>
          </a:p>
          <a:p>
            <a:pPr>
              <a:lnSpc>
                <a:spcPct val="11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print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("a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is greater than zero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!")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buSzPct val="110000"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if a &lt;= 0:</a:t>
            </a:r>
          </a:p>
          <a:p>
            <a:pPr>
              <a:lnSpc>
                <a:spcPct val="11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print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("a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is less than or equal to zero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!")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buSzPct val="110000"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This pattern, where you have an if statement, followed by an if statement that is the complete opposite, happens so often it has a special keyword.</a:t>
            </a:r>
          </a:p>
        </p:txBody>
      </p:sp>
    </p:spTree>
    <p:extLst>
      <p:ext uri="{BB962C8B-B14F-4D97-AF65-F5344CB8AC3E}">
        <p14:creationId xmlns:p14="http://schemas.microsoft.com/office/powerpoint/2010/main" val="2017880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936582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Else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380026" y="1275647"/>
            <a:ext cx="85946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a =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int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(input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("Enter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a number: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"))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if a &gt; 0:</a:t>
            </a:r>
          </a:p>
          <a:p>
            <a:pPr>
              <a:lnSpc>
                <a:spcPct val="11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print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("a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is greater than zero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!")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else:</a:t>
            </a:r>
          </a:p>
          <a:p>
            <a:pPr>
              <a:lnSpc>
                <a:spcPct val="11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print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("a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is less than or equal to zero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!")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The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"else"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keyword says that if the first if statement doesn’t execute, the else will.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817348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851916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Else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072444"/>
            <a:ext cx="8042040" cy="4870796"/>
          </a:xfrm>
          <a:prstGeom prst="rect">
            <a:avLst/>
          </a:prstGeom>
        </p:spPr>
        <p:txBody>
          <a:bodyPr/>
          <a:lstStyle/>
          <a:p>
            <a:pPr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l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ine-1</a:t>
            </a:r>
          </a:p>
          <a:p>
            <a:pPr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if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someBoolean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:</a:t>
            </a:r>
          </a:p>
          <a:p>
            <a:pPr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line-2</a:t>
            </a:r>
          </a:p>
          <a:p>
            <a:pPr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line-3</a:t>
            </a:r>
          </a:p>
          <a:p>
            <a:pPr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e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lse:</a:t>
            </a:r>
          </a:p>
          <a:p>
            <a:pPr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line-4</a:t>
            </a:r>
          </a:p>
          <a:p>
            <a:pPr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line-5</a:t>
            </a:r>
          </a:p>
          <a:p>
            <a:pPr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l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ine-6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929066" y="4079501"/>
            <a:ext cx="7662334" cy="2344502"/>
            <a:chOff x="1425222" y="3892226"/>
            <a:chExt cx="7662334" cy="2344502"/>
          </a:xfrm>
        </p:grpSpPr>
        <p:sp>
          <p:nvSpPr>
            <p:cNvPr id="4" name="TextBox 3"/>
            <p:cNvSpPr txBox="1"/>
            <p:nvPr/>
          </p:nvSpPr>
          <p:spPr>
            <a:xfrm>
              <a:off x="1425222" y="4303890"/>
              <a:ext cx="110066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l</a:t>
              </a:r>
              <a:r>
                <a:rPr lang="en-US" dirty="0" smtClean="0"/>
                <a:t>ine-1</a:t>
              </a:r>
              <a:endParaRPr lang="en-US" dirty="0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2808106" y="4348666"/>
              <a:ext cx="2525894" cy="324555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08106" y="3892226"/>
              <a:ext cx="1862666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Condition is true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503334" y="4079501"/>
              <a:ext cx="1241778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l</a:t>
              </a:r>
              <a:r>
                <a:rPr lang="en-US" dirty="0" smtClean="0"/>
                <a:t>ine-2</a:t>
              </a:r>
            </a:p>
            <a:p>
              <a:r>
                <a:rPr lang="en-US" dirty="0"/>
                <a:t>l</a:t>
              </a:r>
              <a:r>
                <a:rPr lang="en-US" dirty="0" smtClean="0"/>
                <a:t>ine-3</a:t>
              </a:r>
              <a:endParaRPr lang="en-US" dirty="0"/>
            </a:p>
          </p:txBody>
        </p:sp>
        <p:sp>
          <p:nvSpPr>
            <p:cNvPr id="8" name="Bent Arrow 7"/>
            <p:cNvSpPr/>
            <p:nvPr/>
          </p:nvSpPr>
          <p:spPr>
            <a:xfrm flipV="1">
              <a:off x="2271885" y="4879664"/>
              <a:ext cx="3062115" cy="863559"/>
            </a:xfrm>
            <a:prstGeom prst="bentArrow">
              <a:avLst>
                <a:gd name="adj1" fmla="val 25000"/>
                <a:gd name="adj2" fmla="val 14850"/>
                <a:gd name="adj3" fmla="val 29950"/>
                <a:gd name="adj4" fmla="val 47711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08106" y="5867396"/>
              <a:ext cx="218722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Condition is false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503334" y="5296909"/>
              <a:ext cx="1241778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l</a:t>
              </a:r>
              <a:r>
                <a:rPr lang="en-US" dirty="0" smtClean="0"/>
                <a:t>ine-4</a:t>
              </a:r>
            </a:p>
            <a:p>
              <a:r>
                <a:rPr lang="en-US" dirty="0"/>
                <a:t>l</a:t>
              </a:r>
              <a:r>
                <a:rPr lang="en-US" dirty="0" smtClean="0"/>
                <a:t>ine-5</a:t>
              </a:r>
              <a:endParaRPr lang="en-US" dirty="0"/>
            </a:p>
          </p:txBody>
        </p:sp>
        <p:sp>
          <p:nvSpPr>
            <p:cNvPr id="2" name="Right Arrow 1"/>
            <p:cNvSpPr/>
            <p:nvPr/>
          </p:nvSpPr>
          <p:spPr>
            <a:xfrm>
              <a:off x="6829778" y="4289779"/>
              <a:ext cx="1114778" cy="369331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8057445" y="4332113"/>
              <a:ext cx="1030111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Line-6</a:t>
              </a:r>
              <a:endParaRPr lang="en-US" dirty="0"/>
            </a:p>
          </p:txBody>
        </p:sp>
        <p:sp>
          <p:nvSpPr>
            <p:cNvPr id="12" name="Bent-Up Arrow 11"/>
            <p:cNvSpPr/>
            <p:nvPr/>
          </p:nvSpPr>
          <p:spPr>
            <a:xfrm>
              <a:off x="6829778" y="4879664"/>
              <a:ext cx="1761622" cy="595447"/>
            </a:xfrm>
            <a:prstGeom prst="bent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14880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err="1" smtClean="0">
                <a:solidFill>
                  <a:srgbClr val="2C7C9F"/>
                </a:solidFill>
                <a:latin typeface="News Gothic MT"/>
              </a:rPr>
              <a:t>Elif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Cascading if statements: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if a &gt; 0: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print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("A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is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positive")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else: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if a &lt; 0: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print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("A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is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negative")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Elif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 lets us combine that if and that else.</a:t>
            </a:r>
          </a:p>
        </p:txBody>
      </p:sp>
    </p:spTree>
    <p:extLst>
      <p:ext uri="{BB962C8B-B14F-4D97-AF65-F5344CB8AC3E}">
        <p14:creationId xmlns:p14="http://schemas.microsoft.com/office/powerpoint/2010/main" val="499111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880138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err="1" smtClean="0">
                <a:solidFill>
                  <a:srgbClr val="2C7C9F"/>
                </a:solidFill>
                <a:latin typeface="News Gothic MT"/>
              </a:rPr>
              <a:t>Elif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if a &gt; 0: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print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("A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is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positive")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e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lif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a &lt; 0: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print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("A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is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negative")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Now the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elif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 statement will only execute if: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 marL="800100" lvl="1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The first statement DOES NOT execute, and</a:t>
            </a:r>
          </a:p>
          <a:p>
            <a:pPr marL="800100" lvl="1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a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 &lt; 0</a:t>
            </a:r>
          </a:p>
        </p:txBody>
      </p:sp>
    </p:spTree>
    <p:extLst>
      <p:ext uri="{BB962C8B-B14F-4D97-AF65-F5344CB8AC3E}">
        <p14:creationId xmlns:p14="http://schemas.microsoft.com/office/powerpoint/2010/main" val="3783738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35249" y="-442689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err="1" smtClean="0">
                <a:solidFill>
                  <a:srgbClr val="2C7C9F"/>
                </a:solidFill>
                <a:latin typeface="News Gothic MT"/>
              </a:rPr>
              <a:t>Elif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35249" y="1049871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buSzPct val="110000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l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ine-1</a:t>
            </a:r>
          </a:p>
          <a:p>
            <a:pPr>
              <a:buSzPct val="110000"/>
            </a:pP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if </a:t>
            </a:r>
            <a:r>
              <a:rPr lang="en-US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someBoolean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:</a:t>
            </a:r>
          </a:p>
          <a:p>
            <a:pPr>
              <a:buSzPct val="110000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line-2</a:t>
            </a:r>
          </a:p>
          <a:p>
            <a:pPr>
              <a:buSzPct val="110000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line-3</a:t>
            </a:r>
          </a:p>
          <a:p>
            <a:pPr>
              <a:buSzPct val="110000"/>
            </a:pPr>
            <a:r>
              <a:rPr lang="en-US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elif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someOtherBoolean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:</a:t>
            </a:r>
          </a:p>
          <a:p>
            <a:pPr>
              <a:buSzPct val="110000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line-4</a:t>
            </a:r>
          </a:p>
          <a:p>
            <a:pPr>
              <a:buSzPct val="110000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line-5</a:t>
            </a:r>
          </a:p>
          <a:p>
            <a:pPr>
              <a:buSzPct val="110000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l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ine-6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11111" y="3753561"/>
            <a:ext cx="11006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ine-1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793995" y="3798337"/>
            <a:ext cx="2525894" cy="32455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93995" y="3341897"/>
            <a:ext cx="25258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someBoolean</a:t>
            </a:r>
            <a:r>
              <a:rPr lang="en-US" dirty="0" smtClean="0"/>
              <a:t> is true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89223" y="3529172"/>
            <a:ext cx="124177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ine-2</a:t>
            </a:r>
          </a:p>
          <a:p>
            <a:r>
              <a:rPr lang="en-US" dirty="0"/>
              <a:t>l</a:t>
            </a:r>
            <a:r>
              <a:rPr lang="en-US" dirty="0" smtClean="0"/>
              <a:t>ine-3</a:t>
            </a:r>
            <a:endParaRPr lang="en-US" dirty="0"/>
          </a:p>
        </p:txBody>
      </p:sp>
      <p:sp>
        <p:nvSpPr>
          <p:cNvPr id="8" name="Bent Arrow 7"/>
          <p:cNvSpPr/>
          <p:nvPr/>
        </p:nvSpPr>
        <p:spPr>
          <a:xfrm flipV="1">
            <a:off x="2257774" y="4329335"/>
            <a:ext cx="3062115" cy="863559"/>
          </a:xfrm>
          <a:prstGeom prst="bentArrow">
            <a:avLst>
              <a:gd name="adj1" fmla="val 25000"/>
              <a:gd name="adj2" fmla="val 14850"/>
              <a:gd name="adj3" fmla="val 29950"/>
              <a:gd name="adj4" fmla="val 4771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02554" y="5220756"/>
            <a:ext cx="29915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someBoolean</a:t>
            </a:r>
            <a:r>
              <a:rPr lang="en-US" dirty="0" smtClean="0"/>
              <a:t> is false AND</a:t>
            </a:r>
          </a:p>
          <a:p>
            <a:r>
              <a:rPr lang="en-US" dirty="0" err="1" smtClean="0"/>
              <a:t>someOtherBoolean</a:t>
            </a:r>
            <a:r>
              <a:rPr lang="en-US" dirty="0"/>
              <a:t> </a:t>
            </a:r>
            <a:r>
              <a:rPr lang="en-US" dirty="0" smtClean="0"/>
              <a:t>is true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89223" y="4746580"/>
            <a:ext cx="124177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</a:t>
            </a:r>
            <a:r>
              <a:rPr lang="en-US" dirty="0" smtClean="0"/>
              <a:t>ine-4</a:t>
            </a:r>
          </a:p>
          <a:p>
            <a:r>
              <a:rPr lang="en-US" dirty="0"/>
              <a:t>l</a:t>
            </a:r>
            <a:r>
              <a:rPr lang="en-US" dirty="0" smtClean="0"/>
              <a:t>ine-5</a:t>
            </a:r>
            <a:endParaRPr lang="en-US" dirty="0"/>
          </a:p>
        </p:txBody>
      </p:sp>
      <p:sp>
        <p:nvSpPr>
          <p:cNvPr id="2" name="Right Arrow 1"/>
          <p:cNvSpPr/>
          <p:nvPr/>
        </p:nvSpPr>
        <p:spPr>
          <a:xfrm>
            <a:off x="6815667" y="3739450"/>
            <a:ext cx="1114778" cy="36933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043334" y="3781784"/>
            <a:ext cx="103011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Line-6</a:t>
            </a:r>
            <a:endParaRPr lang="en-US" dirty="0"/>
          </a:p>
        </p:txBody>
      </p:sp>
      <p:sp>
        <p:nvSpPr>
          <p:cNvPr id="12" name="Bent-Up Arrow 11"/>
          <p:cNvSpPr/>
          <p:nvPr/>
        </p:nvSpPr>
        <p:spPr>
          <a:xfrm>
            <a:off x="6815667" y="4329335"/>
            <a:ext cx="1761622" cy="595447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Bent Arrow 10"/>
          <p:cNvSpPr/>
          <p:nvPr/>
        </p:nvSpPr>
        <p:spPr>
          <a:xfrm flipV="1">
            <a:off x="1411111" y="4329334"/>
            <a:ext cx="6999111" cy="2401665"/>
          </a:xfrm>
          <a:prstGeom prst="bentArrow">
            <a:avLst>
              <a:gd name="adj1" fmla="val 25000"/>
              <a:gd name="adj2" fmla="val 7374"/>
              <a:gd name="adj3" fmla="val 25000"/>
              <a:gd name="adj4" fmla="val 437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Bent-Up Arrow 13"/>
          <p:cNvSpPr/>
          <p:nvPr/>
        </p:nvSpPr>
        <p:spPr>
          <a:xfrm>
            <a:off x="7605889" y="5192894"/>
            <a:ext cx="1213556" cy="1538105"/>
          </a:xfrm>
          <a:prstGeom prst="bentUpArrow">
            <a:avLst>
              <a:gd name="adj1" fmla="val 30814"/>
              <a:gd name="adj2" fmla="val 25000"/>
              <a:gd name="adj3" fmla="val 2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291664" y="5693854"/>
            <a:ext cx="29915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someBoolean</a:t>
            </a:r>
            <a:r>
              <a:rPr lang="en-US" dirty="0" smtClean="0"/>
              <a:t> is false AND</a:t>
            </a:r>
          </a:p>
          <a:p>
            <a:r>
              <a:rPr lang="en-US" dirty="0" err="1" smtClean="0"/>
              <a:t>someOtherBoolean</a:t>
            </a:r>
            <a:r>
              <a:rPr lang="en-US" dirty="0"/>
              <a:t> </a:t>
            </a:r>
            <a:r>
              <a:rPr lang="en-US" dirty="0" smtClean="0"/>
              <a:t>is 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743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Exercise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Request an input from the user.  If it’s positive, print out the square root.  If it’s negative,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print out whether it’s even or odd.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682915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Boolean Expressions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Boolean expressions evaluate to 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rue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or </a:t>
            </a: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F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alse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.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Boolean variables have their own operators.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 = True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b = False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c = (10 &gt; 4)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d = (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someVar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==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someOtherVar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866027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Exercise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05089"/>
            <a:ext cx="8042040" cy="5003800"/>
          </a:xfrm>
          <a:prstGeom prst="rect">
            <a:avLst/>
          </a:prstGeom>
        </p:spPr>
        <p:txBody>
          <a:bodyPr/>
          <a:lstStyle/>
          <a:p>
            <a:pPr lvl="1"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 lvl="1">
              <a:buSzPct val="110000"/>
            </a:pP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inputNum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=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int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(input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("Enter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a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number")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)</a:t>
            </a:r>
          </a:p>
          <a:p>
            <a:pPr lvl="1">
              <a:buSzPct val="110000"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 lvl="1"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if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inputNum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&lt; 0:</a:t>
            </a:r>
          </a:p>
          <a:p>
            <a:pPr lvl="1"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if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inputNum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% 2 == 0:</a:t>
            </a:r>
            <a:b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   print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("Number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is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even")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 lvl="1"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else:</a:t>
            </a:r>
          </a:p>
          <a:p>
            <a:pPr lvl="1"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   print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("Number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is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odd")</a:t>
            </a: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 lvl="1">
              <a:buSzPct val="110000"/>
            </a:pP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elif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inputNum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&gt; 0:</a:t>
            </a:r>
          </a:p>
          <a:p>
            <a:pPr lvl="1"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print(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inputNum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** 0.5)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387194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Boolean Math Operators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We can use the following mathematical operators when constructing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boolean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expressions: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875229"/>
              </p:ext>
            </p:extLst>
          </p:nvPr>
        </p:nvGraphicFramePr>
        <p:xfrm>
          <a:off x="747885" y="2694940"/>
          <a:ext cx="7253114" cy="32210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626557"/>
                <a:gridCol w="3626557"/>
              </a:tblGrid>
              <a:tr h="41805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Operator</a:t>
                      </a:r>
                      <a:endParaRPr lang="en-US" sz="2000" dirty="0"/>
                    </a:p>
                  </a:txBody>
                  <a:tcPr marL="103082" marR="103082" marT="51541" marB="51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Meaning</a:t>
                      </a:r>
                      <a:endParaRPr lang="en-US" sz="2000" dirty="0"/>
                    </a:p>
                  </a:txBody>
                  <a:tcPr marL="103082" marR="103082" marT="51541" marB="51541"/>
                </a:tc>
              </a:tr>
              <a:tr h="41805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==</a:t>
                      </a:r>
                      <a:endParaRPr lang="en-US" sz="2000" dirty="0"/>
                    </a:p>
                  </a:txBody>
                  <a:tcPr marL="103082" marR="103082" marT="51541" marB="51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Checks if two things are equal</a:t>
                      </a:r>
                      <a:endParaRPr lang="en-US" sz="2000" dirty="0"/>
                    </a:p>
                  </a:txBody>
                  <a:tcPr marL="103082" marR="103082" marT="51541" marB="51541"/>
                </a:tc>
              </a:tr>
              <a:tr h="41805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!=</a:t>
                      </a:r>
                      <a:endParaRPr lang="en-US" sz="2000" dirty="0"/>
                    </a:p>
                  </a:txBody>
                  <a:tcPr marL="103082" marR="103082" marT="51541" marB="51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Checks</a:t>
                      </a:r>
                      <a:r>
                        <a:rPr lang="en-US" sz="2000" baseline="0" dirty="0" smtClean="0"/>
                        <a:t> if two things are NOT equal</a:t>
                      </a:r>
                      <a:endParaRPr lang="en-US" sz="2000" dirty="0"/>
                    </a:p>
                  </a:txBody>
                  <a:tcPr marL="103082" marR="103082" marT="51541" marB="51541"/>
                </a:tc>
              </a:tr>
              <a:tr h="41805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&gt;</a:t>
                      </a:r>
                      <a:endParaRPr lang="en-US" sz="2000" dirty="0"/>
                    </a:p>
                  </a:txBody>
                  <a:tcPr marL="103082" marR="103082" marT="51541" marB="51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Greater than</a:t>
                      </a:r>
                      <a:endParaRPr lang="en-US" sz="2000" dirty="0"/>
                    </a:p>
                  </a:txBody>
                  <a:tcPr marL="103082" marR="103082" marT="51541" marB="51541"/>
                </a:tc>
              </a:tr>
              <a:tr h="41805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&gt;=</a:t>
                      </a:r>
                      <a:endParaRPr lang="en-US" sz="2000" dirty="0"/>
                    </a:p>
                  </a:txBody>
                  <a:tcPr marL="103082" marR="103082" marT="51541" marB="51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Greater than or equal</a:t>
                      </a:r>
                      <a:r>
                        <a:rPr lang="en-US" sz="2000" baseline="0" dirty="0" smtClean="0"/>
                        <a:t> to</a:t>
                      </a:r>
                      <a:endParaRPr lang="en-US" sz="2000" dirty="0"/>
                    </a:p>
                  </a:txBody>
                  <a:tcPr marL="103082" marR="103082" marT="51541" marB="51541"/>
                </a:tc>
              </a:tr>
              <a:tr h="41805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&lt;</a:t>
                      </a:r>
                      <a:endParaRPr lang="en-US" sz="2000" dirty="0"/>
                    </a:p>
                  </a:txBody>
                  <a:tcPr marL="103082" marR="103082" marT="51541" marB="51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Less than</a:t>
                      </a:r>
                      <a:endParaRPr lang="en-US" sz="2000" dirty="0"/>
                    </a:p>
                  </a:txBody>
                  <a:tcPr marL="103082" marR="103082" marT="51541" marB="51541"/>
                </a:tc>
              </a:tr>
              <a:tr h="41805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&lt;=</a:t>
                      </a:r>
                      <a:endParaRPr lang="en-US" sz="2000" dirty="0"/>
                    </a:p>
                  </a:txBody>
                  <a:tcPr marL="103082" marR="103082" marT="51541" marB="51541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Less than or equal to</a:t>
                      </a:r>
                      <a:endParaRPr lang="en-US" sz="2000" dirty="0"/>
                    </a:p>
                  </a:txBody>
                  <a:tcPr marL="103082" marR="103082" marT="51541" marB="5154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913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795471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Example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001889"/>
            <a:ext cx="8042040" cy="4941351"/>
          </a:xfrm>
          <a:prstGeom prst="rect">
            <a:avLst/>
          </a:prstGeom>
        </p:spPr>
        <p:txBody>
          <a:bodyPr/>
          <a:lstStyle/>
          <a:p>
            <a:pPr lvl="1"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a = 4</a:t>
            </a:r>
          </a:p>
          <a:p>
            <a:pPr lvl="1"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b = 5</a:t>
            </a:r>
          </a:p>
          <a:p>
            <a:pPr lvl="1"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c = 3</a:t>
            </a:r>
          </a:p>
          <a:p>
            <a:pPr lvl="1"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b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ool1 =  ( a == b )</a:t>
            </a:r>
          </a:p>
          <a:p>
            <a:pPr lvl="1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b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ool2 =  ( c &lt; b )</a:t>
            </a:r>
          </a:p>
          <a:p>
            <a:pPr lvl="1"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bool3 =  ( c != a )</a:t>
            </a:r>
          </a:p>
          <a:p>
            <a:pPr lvl="1"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rint(bool1, bool2, bool3)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False True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2351611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Boolean Logic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Boolean operators</a:t>
            </a:r>
          </a:p>
          <a:p>
            <a:pPr>
              <a:lnSpc>
                <a:spcPct val="8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and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or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not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combine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boolean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values</a:t>
            </a:r>
          </a:p>
        </p:txBody>
      </p:sp>
    </p:spTree>
    <p:extLst>
      <p:ext uri="{BB962C8B-B14F-4D97-AF65-F5344CB8AC3E}">
        <p14:creationId xmlns:p14="http://schemas.microsoft.com/office/powerpoint/2010/main" val="4030574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35862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>
                <a:solidFill>
                  <a:srgbClr val="2C7C9F"/>
                </a:solidFill>
                <a:latin typeface="News Gothic MT"/>
              </a:rPr>
              <a:t>a</a:t>
            </a: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nd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b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ool1 = ( a and b )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326673"/>
              </p:ext>
            </p:extLst>
          </p:nvPr>
        </p:nvGraphicFramePr>
        <p:xfrm>
          <a:off x="762000" y="2525888"/>
          <a:ext cx="6096000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218655"/>
              </p:ext>
            </p:extLst>
          </p:nvPr>
        </p:nvGraphicFramePr>
        <p:xfrm>
          <a:off x="1523027" y="2525888"/>
          <a:ext cx="60960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 of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of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of bool1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10387" y="4882444"/>
            <a:ext cx="6308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595959"/>
                </a:solidFill>
              </a:rPr>
              <a:t>For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(a and b)</a:t>
            </a:r>
            <a:r>
              <a:rPr lang="en-US" sz="2400" dirty="0" smtClean="0">
                <a:solidFill>
                  <a:srgbClr val="595959"/>
                </a:solidFill>
              </a:rPr>
              <a:t> to be true, both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</a:t>
            </a:r>
            <a:r>
              <a:rPr lang="en-US" sz="2400" dirty="0" smtClean="0">
                <a:solidFill>
                  <a:srgbClr val="595959"/>
                </a:solidFill>
              </a:rPr>
              <a:t> and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b</a:t>
            </a:r>
            <a:r>
              <a:rPr lang="en-US" sz="2400" dirty="0" smtClean="0">
                <a:solidFill>
                  <a:srgbClr val="595959"/>
                </a:solidFill>
              </a:rPr>
              <a:t> must be true.</a:t>
            </a:r>
            <a:endParaRPr lang="en-US" sz="24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02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35862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or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b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ool1 = ( a or b )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226431"/>
              </p:ext>
            </p:extLst>
          </p:nvPr>
        </p:nvGraphicFramePr>
        <p:xfrm>
          <a:off x="762000" y="2525888"/>
          <a:ext cx="6096000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17381"/>
              </p:ext>
            </p:extLst>
          </p:nvPr>
        </p:nvGraphicFramePr>
        <p:xfrm>
          <a:off x="1523027" y="2525888"/>
          <a:ext cx="60960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 of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of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of bool1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10386" y="4882444"/>
            <a:ext cx="6944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595959"/>
                </a:solidFill>
              </a:rPr>
              <a:t>For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(a or b)</a:t>
            </a:r>
            <a:r>
              <a:rPr lang="en-US" sz="2400" dirty="0" smtClean="0">
                <a:solidFill>
                  <a:srgbClr val="595959"/>
                </a:solidFill>
              </a:rPr>
              <a:t> to be true, at least one of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</a:t>
            </a:r>
            <a:r>
              <a:rPr lang="en-US" sz="2400" dirty="0" smtClean="0">
                <a:solidFill>
                  <a:srgbClr val="595959"/>
                </a:solidFill>
              </a:rPr>
              <a:t> and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b</a:t>
            </a:r>
            <a:r>
              <a:rPr lang="en-US" sz="2400" dirty="0" smtClean="0">
                <a:solidFill>
                  <a:srgbClr val="595959"/>
                </a:solidFill>
              </a:rPr>
              <a:t> must be true.</a:t>
            </a:r>
            <a:endParaRPr lang="en-US" sz="24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208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35862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>
                <a:solidFill>
                  <a:srgbClr val="2C7C9F"/>
                </a:solidFill>
                <a:latin typeface="News Gothic MT"/>
              </a:rPr>
              <a:t>n</a:t>
            </a: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ot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b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ool1 = (not a)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623749"/>
              </p:ext>
            </p:extLst>
          </p:nvPr>
        </p:nvGraphicFramePr>
        <p:xfrm>
          <a:off x="549360" y="2398888"/>
          <a:ext cx="40640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 of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 of bool1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False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True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9360" y="3781778"/>
            <a:ext cx="6308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n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ot a</a:t>
            </a:r>
            <a:r>
              <a:rPr lang="en-US" sz="2400" dirty="0" smtClean="0">
                <a:solidFill>
                  <a:srgbClr val="595959"/>
                </a:solidFill>
              </a:rPr>
              <a:t>  is the opposite of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499706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3289</TotalTime>
  <Words>977</Words>
  <Application>Microsoft Macintosh PowerPoint</Application>
  <PresentationFormat>On-screen Show (4:3)</PresentationFormat>
  <Paragraphs>328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Richard Chang</cp:lastModifiedBy>
  <cp:revision>95</cp:revision>
  <dcterms:modified xsi:type="dcterms:W3CDTF">2015-02-10T19:25:10Z</dcterms:modified>
</cp:coreProperties>
</file>