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991350" cy="928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91" autoAdjust="0"/>
  </p:normalViewPr>
  <p:slideViewPr>
    <p:cSldViewPr snapToGrid="0" snapToObjects="1">
      <p:cViewPr>
        <p:scale>
          <a:sx n="90" d="100"/>
          <a:sy n="90" d="100"/>
        </p:scale>
        <p:origin x="-1944" y="-6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0813" y="0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E1C27-1928-BB41-B28F-EA05791CC89E}" type="datetimeFigureOut">
              <a:rPr lang="en-US" smtClean="0"/>
              <a:t>2/5/15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6975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0813" y="8816975"/>
            <a:ext cx="302895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7283A-DE60-1348-8927-ED483C1CF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4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6483437-41FE-4E8B-84DB-733BD660BBB2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58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698400" y="4408560"/>
            <a:ext cx="5594040" cy="4176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9360" y="1600200"/>
            <a:ext cx="8042040" cy="4343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49360" y="107640"/>
            <a:ext cx="8042040" cy="61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>
                <a:solidFill>
                  <a:srgbClr val="595959"/>
                </a:solidFill>
                <a:latin typeface="News Gothic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629680" y="6275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FFFFFF"/>
                </a:solidFill>
                <a:latin typeface="Arial"/>
                <a:ea typeface="ＭＳ Ｐゴシック"/>
              </a:rPr>
              <a:t>9/8/14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64600" y="6275520"/>
            <a:ext cx="48405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898040" y="6275520"/>
            <a:ext cx="990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1C5666-7F91-439B-93C4-D7283F47BD81}" type="slidenum">
              <a:rPr lang="en-US" sz="3600" b="1">
                <a:solidFill>
                  <a:srgbClr val="FFFFFF"/>
                </a:solidFill>
                <a:latin typeface="Arial"/>
                <a:ea typeface="ＭＳ Ｐゴシック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95280" y="1735665"/>
            <a:ext cx="6716520" cy="327974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Variables and Expressions, continued</a:t>
            </a:r>
            <a:r>
              <a:rPr lang="en-US" sz="4600" dirty="0">
                <a:solidFill>
                  <a:srgbClr val="2C7C9F"/>
                </a:solidFill>
                <a:latin typeface="News Gothic MT"/>
              </a:rPr>
              <a:t>
</a:t>
            </a:r>
            <a:r>
              <a:rPr lang="en-US" sz="2400" dirty="0">
                <a:solidFill>
                  <a:srgbClr val="2C7C9F"/>
                </a:solidFill>
                <a:latin typeface="News Gothic MT"/>
              </a:rPr>
              <a:t>CMSC 201</a:t>
            </a:r>
            <a:r>
              <a:rPr lang="en-US" sz="3200" dirty="0">
                <a:solidFill>
                  <a:srgbClr val="09213B"/>
                </a:solidFill>
                <a:latin typeface="News Gothic MT"/>
              </a:rPr>
              <a:t>
</a:t>
            </a:r>
            <a:r>
              <a:rPr lang="en-US" sz="2800" dirty="0">
                <a:solidFill>
                  <a:srgbClr val="09213B"/>
                </a:solidFill>
                <a:latin typeface="News Gothic MT"/>
              </a:rPr>
              <a:t>
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86602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Other Math Functions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973667"/>
            <a:ext cx="8042040" cy="496957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Other math functions: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from math import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*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846995"/>
              </p:ext>
            </p:extLst>
          </p:nvPr>
        </p:nvGraphicFramePr>
        <p:xfrm>
          <a:off x="1015027" y="2492636"/>
          <a:ext cx="7041444" cy="3505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520722"/>
                <a:gridCol w="35207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cos</a:t>
                      </a:r>
                      <a:r>
                        <a:rPr lang="en-US" dirty="0" smtClean="0"/>
                        <a:t>(x),</a:t>
                      </a:r>
                      <a:r>
                        <a:rPr lang="en-US" baseline="0" dirty="0" smtClean="0"/>
                        <a:t> sin(x), tan(x)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Trigonometric functions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log(x,</a:t>
                      </a:r>
                      <a:r>
                        <a:rPr lang="en-US" baseline="0" dirty="0" smtClean="0"/>
                        <a:t> base)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Logarithm of x with given base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floor(x)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Finds</a:t>
                      </a:r>
                      <a:r>
                        <a:rPr lang="en-US" baseline="0" dirty="0" smtClean="0"/>
                        <a:t> the closest integer less than or equal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ceil(x)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Finds</a:t>
                      </a:r>
                      <a:r>
                        <a:rPr lang="en-US" baseline="0" dirty="0" smtClean="0"/>
                        <a:t> the closest integer greater than or equal to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sqrt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Finds</a:t>
                      </a:r>
                      <a:r>
                        <a:rPr lang="en-US" baseline="0" dirty="0" smtClean="0"/>
                        <a:t> the square root of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value of pi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value of 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682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Expressions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Anything on the right hand side of an assignment is an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expression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.  An expression is anything that yields a value.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 = 4</a:t>
            </a:r>
          </a:p>
          <a:p>
            <a:pPr lvl="1"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b = 10 * a</a:t>
            </a:r>
          </a:p>
          <a:p>
            <a:pPr lvl="1"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c = (100 * 4) // 9 + 2</a:t>
            </a:r>
          </a:p>
          <a:p>
            <a:pPr lvl="1"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# This is a </a:t>
            </a:r>
            <a:r>
              <a:rPr lang="en-US" sz="2400" i="1" dirty="0">
                <a:solidFill>
                  <a:srgbClr val="595959"/>
                </a:solidFill>
                <a:latin typeface="Courier"/>
                <a:cs typeface="Courier"/>
              </a:rPr>
              <a:t>function call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, 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# which we’ll 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discuss later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.</a:t>
            </a:r>
          </a:p>
          <a:p>
            <a:pPr lvl="1"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d = sin(40)     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Operators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876778"/>
            <a:ext cx="8042040" cy="406646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Some basic operators: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195624"/>
              </p:ext>
            </p:extLst>
          </p:nvPr>
        </p:nvGraphicFramePr>
        <p:xfrm>
          <a:off x="1524000" y="2794000"/>
          <a:ext cx="6096000" cy="25958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Python Operator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Subtraction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Multiplication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Division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  </a:t>
                      </a:r>
                      <a:r>
                        <a:rPr lang="en-US" baseline="0" dirty="0" smtClean="0"/>
                        <a:t>  //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Exponentiation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960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Operators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Exponentiation: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n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umber ** power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 if we want 3 squared, we say: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3 ** 2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we want 2 cubed, it would be: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2 ** 3 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627033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Modulus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Modulus: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 % b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gives “the remainder of a after a is divided by b”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14 % 6 == 2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12 % 2 == 0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10 % 3 == 1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757734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Modulus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Why is modulus useful?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Tells us if one thing is divisible by another (if you mod </a:t>
            </a:r>
            <a:r>
              <a:rPr lang="en-US" sz="2400" i="1" dirty="0" smtClean="0">
                <a:solidFill>
                  <a:srgbClr val="595959"/>
                </a:solidFill>
                <a:latin typeface="News Gothic MT"/>
              </a:rPr>
              <a:t>a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by </a:t>
            </a:r>
            <a:r>
              <a:rPr lang="en-US" sz="2400" i="1" dirty="0" smtClean="0">
                <a:solidFill>
                  <a:srgbClr val="595959"/>
                </a:solidFill>
                <a:latin typeface="News Gothic MT"/>
              </a:rPr>
              <a:t>b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and get zero, </a:t>
            </a:r>
            <a:r>
              <a:rPr lang="en-US" sz="2400" i="1" dirty="0">
                <a:solidFill>
                  <a:srgbClr val="595959"/>
                </a:solidFill>
                <a:latin typeface="News Gothic MT"/>
              </a:rPr>
              <a:t>b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is divisible by </a:t>
            </a:r>
            <a:r>
              <a:rPr lang="en-US" sz="2400" i="1" dirty="0" smtClean="0">
                <a:solidFill>
                  <a:srgbClr val="595959"/>
                </a:solidFill>
                <a:latin typeface="News Gothic MT"/>
              </a:rPr>
              <a:t>a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Remainders are useful!  Imagine you know the first of a month is a Monday, and you want to know what day the 27</a:t>
            </a:r>
            <a:r>
              <a:rPr lang="en-US" sz="2400" baseline="30000" dirty="0" smtClean="0">
                <a:solidFill>
                  <a:srgbClr val="595959"/>
                </a:solidFill>
                <a:latin typeface="News Gothic MT"/>
              </a:rPr>
              <a:t>th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is.  All you need to do is figure out 27 % 7, and that’s how many days past Monday you are.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367131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Integers vs. Floats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Data in python remembers what type it is.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 = 4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i="1" dirty="0" smtClean="0">
                <a:solidFill>
                  <a:srgbClr val="595959"/>
                </a:solidFill>
                <a:latin typeface="News Gothic MT"/>
              </a:rPr>
              <a:t>a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is an integer.</a:t>
            </a:r>
          </a:p>
          <a:p>
            <a:pPr>
              <a:lnSpc>
                <a:spcPct val="80000"/>
              </a:lnSpc>
              <a:buSzPct val="110000"/>
            </a:pPr>
            <a:endParaRPr lang="en-US" sz="2400" i="1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b = 4.4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i="1" dirty="0" smtClean="0">
                <a:solidFill>
                  <a:srgbClr val="595959"/>
                </a:solidFill>
                <a:latin typeface="News Gothic MT"/>
              </a:rPr>
              <a:t>b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is a float.</a:t>
            </a:r>
          </a:p>
          <a:p>
            <a:pPr>
              <a:lnSpc>
                <a:spcPct val="80000"/>
              </a:lnSpc>
              <a:buSzPct val="110000"/>
            </a:pPr>
            <a:endParaRPr lang="en-US" sz="2400" i="1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Floats and integers act differently!</a:t>
            </a: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222515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Integer vs. Float Division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 = 7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b = 3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print(a/b)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 2.33333333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a = 7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b 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=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3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(a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//b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prints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2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483568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Integers vs. Floats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When we divide a float and anything else, the result is a float.  However, there is often rounding error.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7.0 / 3.0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2.3333333333333335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Be careful to never compare two floats after you have done division!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happens if you print this???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print(2.3333333333333333)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319530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460</Words>
  <Application>Microsoft Macintosh PowerPoint</Application>
  <PresentationFormat>On-screen Show (4:3)</PresentationFormat>
  <Paragraphs>112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Richard Chang</cp:lastModifiedBy>
  <cp:revision>52</cp:revision>
  <cp:lastPrinted>2014-09-14T23:38:06Z</cp:lastPrinted>
  <dcterms:modified xsi:type="dcterms:W3CDTF">2015-02-06T03:15:58Z</dcterms:modified>
</cp:coreProperties>
</file>