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9" r:id="rId4"/>
    <p:sldId id="261" r:id="rId5"/>
    <p:sldId id="260" r:id="rId6"/>
    <p:sldId id="262" r:id="rId7"/>
    <p:sldId id="266" r:id="rId8"/>
    <p:sldId id="258" r:id="rId9"/>
    <p:sldId id="263" r:id="rId10"/>
    <p:sldId id="264" r:id="rId11"/>
    <p:sldId id="265" r:id="rId12"/>
    <p:sldId id="267" r:id="rId13"/>
    <p:sldId id="268" r:id="rId14"/>
    <p:sldId id="271" r:id="rId15"/>
    <p:sldId id="272" r:id="rId16"/>
    <p:sldId id="273" r:id="rId17"/>
    <p:sldId id="274" r:id="rId18"/>
    <p:sldId id="269" r:id="rId19"/>
    <p:sldId id="270" r:id="rId20"/>
  </p:sldIdLst>
  <p:sldSz cx="9144000" cy="6858000" type="screen4x3"/>
  <p:notesSz cx="6991350" cy="92821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91" autoAdjust="0"/>
  </p:normalViewPr>
  <p:slideViewPr>
    <p:cSldViewPr snapToGrid="0" snapToObjects="1">
      <p:cViewPr>
        <p:scale>
          <a:sx n="90" d="100"/>
          <a:sy n="90" d="100"/>
        </p:scale>
        <p:origin x="-1448" y="-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6483437-41FE-4E8B-84DB-733BD660BBB2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458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body"/>
          </p:nvPr>
        </p:nvSpPr>
        <p:spPr>
          <a:xfrm>
            <a:off x="698400" y="4408560"/>
            <a:ext cx="5594040" cy="4176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49360" y="1600200"/>
            <a:ext cx="8042040" cy="4343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49360" y="107640"/>
            <a:ext cx="8042040" cy="61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>
                <a:solidFill>
                  <a:srgbClr val="2C7C9F"/>
                </a:solidFill>
                <a:latin typeface="News Gothic MT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200">
                <a:solidFill>
                  <a:srgbClr val="595959"/>
                </a:solidFill>
                <a:latin typeface="News Gothic MT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000">
                <a:solidFill>
                  <a:srgbClr val="595959"/>
                </a:solidFill>
                <a:latin typeface="News Gothic MT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Fifth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629680" y="6275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FFFFFF"/>
                </a:solidFill>
                <a:latin typeface="Arial"/>
                <a:ea typeface="ＭＳ Ｐゴシック"/>
              </a:rPr>
              <a:t>9/8/14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64600" y="6275520"/>
            <a:ext cx="484056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898040" y="6275520"/>
            <a:ext cx="990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F1C5666-7F91-439B-93C4-D7283F47BD81}" type="slidenum">
              <a:rPr lang="en-US" sz="3600" b="1">
                <a:solidFill>
                  <a:srgbClr val="FFFFFF"/>
                </a:solidFill>
                <a:latin typeface="Arial"/>
                <a:ea typeface="ＭＳ Ｐゴシック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295280" y="640080"/>
            <a:ext cx="6716520" cy="496800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Variables and Expressions</a:t>
            </a:r>
            <a:r>
              <a:rPr lang="en-US" sz="4600" dirty="0">
                <a:solidFill>
                  <a:srgbClr val="2C7C9F"/>
                </a:solidFill>
                <a:latin typeface="News Gothic MT"/>
              </a:rPr>
              <a:t>
</a:t>
            </a:r>
            <a:r>
              <a:rPr lang="en-US" sz="2400" dirty="0">
                <a:solidFill>
                  <a:srgbClr val="2C7C9F"/>
                </a:solidFill>
                <a:latin typeface="News Gothic MT"/>
              </a:rPr>
              <a:t>CMSC 201</a:t>
            </a:r>
            <a:r>
              <a:rPr lang="en-US" sz="3200" dirty="0">
                <a:solidFill>
                  <a:srgbClr val="09213B"/>
                </a:solidFill>
                <a:latin typeface="News Gothic MT"/>
              </a:rPr>
              <a:t>
</a:t>
            </a:r>
            <a:r>
              <a:rPr lang="en-US" sz="2800" dirty="0">
                <a:solidFill>
                  <a:srgbClr val="09213B"/>
                </a:solidFill>
                <a:latin typeface="News Gothic MT"/>
              </a:rPr>
              <a:t>
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733778" y="6223000"/>
            <a:ext cx="2857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latin typeface="News Gothic MT"/>
              </a:rPr>
              <a:t>Chang (rev. 2015-02-05)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Exercise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What will the following code snippet print?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 = 10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b = a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a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3</a:t>
            </a: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p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rint(b)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There are two possible options for what this could do!  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Any guesses?</a:t>
            </a:r>
          </a:p>
        </p:txBody>
      </p:sp>
    </p:spTree>
    <p:extLst>
      <p:ext uri="{BB962C8B-B14F-4D97-AF65-F5344CB8AC3E}">
        <p14:creationId xmlns:p14="http://schemas.microsoft.com/office/powerpoint/2010/main" val="688454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Exercise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 = 10</a:t>
            </a: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b = a</a:t>
            </a: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a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3</a:t>
            </a: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p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rint(b)</a:t>
            </a:r>
          </a:p>
          <a:p>
            <a:pPr>
              <a:lnSpc>
                <a:spcPct val="12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It will print out 10.  When you set one variable equal to another, they don’t become linked; b is set to 10 and no longer has anything else to do with a.</a:t>
            </a:r>
          </a:p>
        </p:txBody>
      </p:sp>
    </p:spTree>
    <p:extLst>
      <p:ext uri="{BB962C8B-B14F-4D97-AF65-F5344CB8AC3E}">
        <p14:creationId xmlns:p14="http://schemas.microsoft.com/office/powerpoint/2010/main" val="2061228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Input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126999" y="1600199"/>
            <a:ext cx="8847667" cy="466513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Sometimes, we’d like the user to participate!  We can also get input from the user.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20000"/>
              </a:lnSpc>
              <a:spcBef>
                <a:spcPts val="800"/>
              </a:spcBef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userInput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input("Please enter a number ")</a:t>
            </a:r>
          </a:p>
          <a:p>
            <a:pPr lvl="1">
              <a:lnSpc>
                <a:spcPct val="120000"/>
              </a:lnSpc>
              <a:spcBef>
                <a:spcPts val="800"/>
              </a:spcBef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p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rint(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userInput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 lvl="1">
              <a:lnSpc>
                <a:spcPct val="120000"/>
              </a:lnSpc>
              <a:spcBef>
                <a:spcPts val="800"/>
              </a:spcBef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2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 output will look like this: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2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Please enter a number 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10</a:t>
            </a:r>
          </a:p>
          <a:p>
            <a:pPr lvl="1">
              <a:lnSpc>
                <a:spcPct val="12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10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860609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Input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197557" y="1600200"/>
            <a:ext cx="865011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This line: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userInput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input("Please enter a number")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Takes whatever the user entered and stores it in the variable named "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userInput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"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You can do this as many times as you like!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userInput1 = input("Enter first number.")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userInput2 = input("Enter second number.")</a:t>
            </a:r>
          </a:p>
        </p:txBody>
      </p:sp>
    </p:spTree>
    <p:extLst>
      <p:ext uri="{BB962C8B-B14F-4D97-AF65-F5344CB8AC3E}">
        <p14:creationId xmlns:p14="http://schemas.microsoft.com/office/powerpoint/2010/main" val="1013975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Input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199"/>
            <a:ext cx="8042040" cy="460868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Note: All input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vlaues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are strings.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 = "10"</a:t>
            </a: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b = 10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Variables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and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b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are different.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To turn an input into a number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: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stringInput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input("Enter a number: ")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>
                <a:solidFill>
                  <a:srgbClr val="595959"/>
                </a:solidFill>
                <a:latin typeface="Courier"/>
                <a:cs typeface="Courier"/>
              </a:rPr>
              <a:t>a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Number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int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stringInput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int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stands for </a:t>
            </a:r>
            <a:r>
              <a:rPr lang="en-US" sz="2400" i="1" dirty="0" smtClean="0">
                <a:solidFill>
                  <a:srgbClr val="595959"/>
                </a:solidFill>
                <a:latin typeface="News Gothic MT"/>
              </a:rPr>
              <a:t>integer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4119976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Operator Precedence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254001" y="1600199"/>
            <a:ext cx="8678332" cy="460868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Like algebra, multiply and divide before adding and subtracting: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   3 * 4 + 5  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is 17, not  27.</a:t>
            </a:r>
          </a:p>
          <a:p>
            <a:pPr>
              <a:lnSpc>
                <a:spcPct val="110000"/>
              </a:lnSpc>
              <a:spcBef>
                <a:spcPts val="800"/>
              </a:spcBef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Python has many more operators. Precedence allows this expression to make sense without parentheses:</a:t>
            </a:r>
          </a:p>
          <a:p>
            <a:pPr>
              <a:lnSpc>
                <a:spcPct val="11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 3 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* 4 + 5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&gt; 2 + 2 * 4 and 17 + 9 &gt; 31 - 22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spcBef>
                <a:spcPts val="800"/>
              </a:spcBef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29005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Associativity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254001" y="1600199"/>
            <a:ext cx="8678332" cy="460868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spcBef>
                <a:spcPts val="800"/>
              </a:spcBef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Associativity does not hold</a:t>
            </a:r>
            <a:endParaRPr lang="en-US" sz="2400" dirty="0" smtClean="0">
              <a:latin typeface="Courier"/>
              <a:cs typeface="Courier"/>
            </a:endParaRPr>
          </a:p>
          <a:p>
            <a:pPr>
              <a:lnSpc>
                <a:spcPct val="11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   (4.05 </a:t>
            </a:r>
            <a:r>
              <a:rPr lang="en-US" sz="2400" dirty="0">
                <a:latin typeface="Courier"/>
                <a:cs typeface="Courier"/>
              </a:rPr>
              <a:t>- </a:t>
            </a:r>
            <a:r>
              <a:rPr lang="en-US" sz="2400" dirty="0" smtClean="0">
                <a:latin typeface="Courier"/>
                <a:cs typeface="Courier"/>
              </a:rPr>
              <a:t>4.05) + </a:t>
            </a:r>
            <a:r>
              <a:rPr lang="en-US" sz="2400" dirty="0">
                <a:latin typeface="Courier"/>
                <a:cs typeface="Courier"/>
              </a:rPr>
              <a:t>0.0000000000000001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does not equal</a:t>
            </a:r>
            <a:endParaRPr lang="en-US" sz="2400" dirty="0" smtClean="0">
              <a:latin typeface="Courier"/>
              <a:cs typeface="Courier"/>
            </a:endParaRPr>
          </a:p>
          <a:p>
            <a:pPr>
              <a:lnSpc>
                <a:spcPct val="11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   4.05 – (4.05 </a:t>
            </a:r>
            <a:r>
              <a:rPr lang="en-US" sz="2400" dirty="0">
                <a:latin typeface="Courier"/>
                <a:cs typeface="Courier"/>
              </a:rPr>
              <a:t>+ </a:t>
            </a:r>
            <a:r>
              <a:rPr lang="en-US" sz="2400" dirty="0" smtClean="0">
                <a:latin typeface="Courier"/>
                <a:cs typeface="Courier"/>
              </a:rPr>
              <a:t>0.0000000000000001)</a:t>
            </a:r>
          </a:p>
          <a:p>
            <a:pPr>
              <a:lnSpc>
                <a:spcPct val="11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are not the same. </a:t>
            </a:r>
          </a:p>
          <a:p>
            <a:pPr>
              <a:lnSpc>
                <a:spcPct val="110000"/>
              </a:lnSpc>
              <a:spcBef>
                <a:spcPts val="800"/>
              </a:spcBef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Most operations associate left to right by default: a + b + c means (a + b) + c</a:t>
            </a:r>
          </a:p>
        </p:txBody>
      </p:sp>
    </p:spTree>
    <p:extLst>
      <p:ext uri="{BB962C8B-B14F-4D97-AF65-F5344CB8AC3E}">
        <p14:creationId xmlns:p14="http://schemas.microsoft.com/office/powerpoint/2010/main" val="2880928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More operators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675067" y="1600199"/>
            <a:ext cx="7916333" cy="460868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spcBef>
                <a:spcPts val="800"/>
              </a:spcBef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latin typeface="News Gothic MT"/>
              </a:rPr>
              <a:t>Exponentiation:  </a:t>
            </a:r>
          </a:p>
          <a:p>
            <a:pPr lvl="1">
              <a:lnSpc>
                <a:spcPct val="11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2**3  </a:t>
            </a:r>
            <a:r>
              <a:rPr lang="en-US" sz="2400" dirty="0" smtClean="0">
                <a:latin typeface="News Gothic MT"/>
                <a:cs typeface="News Gothic MT"/>
              </a:rPr>
              <a:t>is   </a:t>
            </a:r>
            <a:r>
              <a:rPr lang="en-US" sz="2400" dirty="0" smtClean="0">
                <a:latin typeface="Courier"/>
                <a:cs typeface="Courier"/>
              </a:rPr>
              <a:t>8</a:t>
            </a:r>
          </a:p>
          <a:p>
            <a:pPr lvl="1">
              <a:lnSpc>
                <a:spcPct val="11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2.5**2  </a:t>
            </a:r>
            <a:r>
              <a:rPr lang="en-US" sz="2400" dirty="0" smtClean="0">
                <a:latin typeface="News Gothic MT"/>
                <a:cs typeface="News Gothic MT"/>
              </a:rPr>
              <a:t>is</a:t>
            </a:r>
            <a:r>
              <a:rPr lang="en-US" sz="2400" dirty="0" smtClean="0">
                <a:latin typeface="Courier"/>
                <a:cs typeface="Courier"/>
              </a:rPr>
              <a:t>  6.25</a:t>
            </a:r>
            <a:endParaRPr lang="en-US" sz="2400" dirty="0">
              <a:latin typeface="Courier"/>
              <a:cs typeface="Courier"/>
            </a:endParaRPr>
          </a:p>
          <a:p>
            <a:pPr>
              <a:lnSpc>
                <a:spcPct val="11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latin typeface="News Gothic MT"/>
              </a:rPr>
              <a:t>Integer division (rounds down):</a:t>
            </a:r>
          </a:p>
          <a:p>
            <a:pPr lvl="1">
              <a:lnSpc>
                <a:spcPct val="11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5//2</a:t>
            </a:r>
            <a:r>
              <a:rPr lang="en-US" sz="2400" dirty="0">
                <a:latin typeface="News Gothic MT"/>
              </a:rPr>
              <a:t> </a:t>
            </a:r>
            <a:r>
              <a:rPr lang="en-US" sz="2400" dirty="0" smtClean="0">
                <a:latin typeface="News Gothic MT"/>
              </a:rPr>
              <a:t>  is   </a:t>
            </a:r>
            <a:r>
              <a:rPr lang="en-US" sz="2400" dirty="0" smtClean="0">
                <a:latin typeface="Courier"/>
                <a:cs typeface="Courier"/>
              </a:rPr>
              <a:t>2</a:t>
            </a:r>
          </a:p>
          <a:p>
            <a:pPr>
              <a:lnSpc>
                <a:spcPct val="11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latin typeface="News Gothic MT"/>
                <a:cs typeface="News Gothic MT"/>
              </a:rPr>
              <a:t>Modulus (gives the remainder):</a:t>
            </a:r>
          </a:p>
          <a:p>
            <a:pPr lvl="1">
              <a:lnSpc>
                <a:spcPct val="11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28 % 5</a:t>
            </a:r>
            <a:r>
              <a:rPr lang="en-US" sz="2400" dirty="0" smtClean="0">
                <a:latin typeface="News Gothic MT"/>
                <a:cs typeface="News Gothic MT"/>
              </a:rPr>
              <a:t>   is   </a:t>
            </a:r>
            <a:r>
              <a:rPr lang="en-US" sz="2400" dirty="0" smtClean="0">
                <a:latin typeface="Courier"/>
                <a:cs typeface="Courier"/>
              </a:rPr>
              <a:t>3 </a:t>
            </a:r>
          </a:p>
          <a:p>
            <a:pPr>
              <a:lnSpc>
                <a:spcPct val="110000"/>
              </a:lnSpc>
              <a:spcBef>
                <a:spcPts val="800"/>
              </a:spcBef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051730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Exercise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Write, on paper or on your computer, a program that asks the user for two numbers a prints out the average.</a:t>
            </a:r>
          </a:p>
        </p:txBody>
      </p:sp>
    </p:spTree>
    <p:extLst>
      <p:ext uri="{BB962C8B-B14F-4D97-AF65-F5344CB8AC3E}">
        <p14:creationId xmlns:p14="http://schemas.microsoft.com/office/powerpoint/2010/main" val="3049787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Exercise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Pretend you’re writing a program to compute someone’s weighted grade.  You have so far: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20000"/>
              </a:lnSpc>
              <a:spcBef>
                <a:spcPts val="800"/>
              </a:spcBef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hwWeight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0.4</a:t>
            </a:r>
          </a:p>
          <a:p>
            <a:pPr lvl="1">
              <a:lnSpc>
                <a:spcPct val="120000"/>
              </a:lnSpc>
              <a:spcBef>
                <a:spcPts val="800"/>
              </a:spcBef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examWeight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0.5</a:t>
            </a:r>
          </a:p>
          <a:p>
            <a:pPr lvl="1">
              <a:lnSpc>
                <a:spcPct val="120000"/>
              </a:lnSpc>
              <a:spcBef>
                <a:spcPts val="800"/>
              </a:spcBef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discussionWeight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0.1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2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Write a program starting with these three lines that asks the user for their homework grade, exam grades, and discussion grades and prints out their total grade in the class.</a:t>
            </a:r>
          </a:p>
        </p:txBody>
      </p:sp>
    </p:spTree>
    <p:extLst>
      <p:ext uri="{BB962C8B-B14F-4D97-AF65-F5344CB8AC3E}">
        <p14:creationId xmlns:p14="http://schemas.microsoft.com/office/powerpoint/2010/main" val="3839851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Today we start Python!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Two ways to use python: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40000"/>
              </a:lnSpc>
              <a:spcBef>
                <a:spcPts val="800"/>
              </a:spcBef>
              <a:buSzPct val="110000"/>
              <a:buFont typeface="Wingdings 2" charset="2"/>
              <a:buChar char="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You can write a program, as a series of instructions in a file, and then execute it.</a:t>
            </a:r>
          </a:p>
          <a:p>
            <a:pPr lvl="1">
              <a:lnSpc>
                <a:spcPct val="140000"/>
              </a:lnSpc>
              <a:spcBef>
                <a:spcPts val="800"/>
              </a:spcBef>
              <a:buSzPct val="110000"/>
              <a:buFont typeface="Wingdings 2" charset="2"/>
              <a:buChar char="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 You can also test simple python commands in the python interpreter. </a:t>
            </a:r>
          </a:p>
          <a:p>
            <a:pPr lvl="1">
              <a:lnSpc>
                <a:spcPct val="140000"/>
              </a:lnSpc>
              <a:spcBef>
                <a:spcPts val="800"/>
              </a:spcBef>
              <a:buSzPct val="110000"/>
            </a:pPr>
            <a:endParaRPr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Variables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V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ariables are names of places that store information.  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Making variables in Python: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someVariable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10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someVariable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fr-FR" sz="2400" dirty="0" err="1" smtClean="0">
                <a:solidFill>
                  <a:srgbClr val="595959"/>
                </a:solidFill>
                <a:latin typeface="News Gothic MT"/>
              </a:rPr>
              <a:t>is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 a variable.</a:t>
            </a:r>
          </a:p>
          <a:p>
            <a:pPr>
              <a:lnSpc>
                <a:spcPct val="11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someVariable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has value 10.</a:t>
            </a:r>
            <a:endParaRPr lang="fr-FR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someVariable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fr-FR" sz="2400" dirty="0" err="1" smtClean="0">
                <a:solidFill>
                  <a:srgbClr val="595959"/>
                </a:solidFill>
                <a:latin typeface="News Gothic MT"/>
              </a:rPr>
              <a:t>can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 have a </a:t>
            </a:r>
            <a:r>
              <a:rPr lang="fr-FR" sz="2400" dirty="0" err="1" smtClean="0">
                <a:solidFill>
                  <a:srgbClr val="595959"/>
                </a:solidFill>
                <a:latin typeface="News Gothic MT"/>
              </a:rPr>
              <a:t>different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 value </a:t>
            </a:r>
            <a:r>
              <a:rPr lang="fr-FR" sz="2400" dirty="0" err="1" smtClean="0">
                <a:solidFill>
                  <a:srgbClr val="595959"/>
                </a:solidFill>
                <a:latin typeface="News Gothic MT"/>
              </a:rPr>
              <a:t>later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.</a:t>
            </a:r>
          </a:p>
          <a:p>
            <a:pPr>
              <a:lnSpc>
                <a:spcPct val="110000"/>
              </a:lnSpc>
              <a:buSzPct val="110000"/>
            </a:pPr>
            <a:endParaRPr lang="fr-FR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The 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=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 </a:t>
            </a:r>
            <a:r>
              <a:rPr lang="fr-FR" sz="2400" dirty="0" err="1" smtClean="0">
                <a:solidFill>
                  <a:srgbClr val="595959"/>
                </a:solidFill>
                <a:latin typeface="News Gothic MT"/>
              </a:rPr>
              <a:t>is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 </a:t>
            </a:r>
            <a:r>
              <a:rPr lang="fr-FR" sz="2400" dirty="0" err="1" smtClean="0">
                <a:solidFill>
                  <a:srgbClr val="595959"/>
                </a:solidFill>
                <a:latin typeface="News Gothic MT"/>
              </a:rPr>
              <a:t>called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 the </a:t>
            </a:r>
            <a:r>
              <a:rPr lang="fr-FR" sz="2400" b="1" dirty="0" err="1" smtClean="0">
                <a:solidFill>
                  <a:srgbClr val="595959"/>
                </a:solidFill>
                <a:latin typeface="News Gothic MT"/>
              </a:rPr>
              <a:t>assignment</a:t>
            </a:r>
            <a:r>
              <a:rPr lang="fr-FR" sz="2400" b="1" dirty="0" smtClean="0">
                <a:solidFill>
                  <a:srgbClr val="595959"/>
                </a:solidFill>
                <a:latin typeface="News Gothic MT"/>
              </a:rPr>
              <a:t> </a:t>
            </a:r>
            <a:r>
              <a:rPr lang="fr-FR" sz="2400" b="1" dirty="0" err="1" smtClean="0">
                <a:solidFill>
                  <a:srgbClr val="595959"/>
                </a:solidFill>
                <a:latin typeface="News Gothic MT"/>
              </a:rPr>
              <a:t>operator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. </a:t>
            </a:r>
          </a:p>
          <a:p>
            <a:pPr>
              <a:lnSpc>
                <a:spcPct val="110000"/>
              </a:lnSpc>
              <a:buSzPct val="110000"/>
            </a:pP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It </a:t>
            </a:r>
            <a:r>
              <a:rPr lang="fr-FR" sz="2400" dirty="0" err="1" smtClean="0">
                <a:solidFill>
                  <a:srgbClr val="595959"/>
                </a:solidFill>
                <a:latin typeface="News Gothic MT"/>
              </a:rPr>
              <a:t>allows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 </a:t>
            </a:r>
            <a:r>
              <a:rPr lang="fr-FR" sz="2400" dirty="0" err="1" smtClean="0">
                <a:solidFill>
                  <a:srgbClr val="595959"/>
                </a:solidFill>
                <a:latin typeface="News Gothic MT"/>
              </a:rPr>
              <a:t>you</a:t>
            </a:r>
            <a:r>
              <a:rPr lang="fr-FR" sz="2400" dirty="0" smtClean="0">
                <a:solidFill>
                  <a:srgbClr val="595959"/>
                </a:solidFill>
                <a:latin typeface="News Gothic MT"/>
              </a:rPr>
              <a:t> to change the value of a variable.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  <a:buFont typeface="Wingdings 2" charset="2"/>
              <a:buChar char=""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648679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Variables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394138" y="1600200"/>
            <a:ext cx="8594640" cy="465102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 right hand side of the assignment can be any mathematical expression.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marL="0" lvl="1">
              <a:lnSpc>
                <a:spcPct val="11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someVariable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10</a:t>
            </a:r>
          </a:p>
          <a:p>
            <a:pPr marL="0" lvl="1">
              <a:lnSpc>
                <a:spcPct val="11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anotherVariable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5 + 9</a:t>
            </a:r>
          </a:p>
          <a:p>
            <a:pPr marL="0" lvl="1">
              <a:lnSpc>
                <a:spcPct val="11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aThirdVariable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10 *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anotherVariable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someVariable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someVariable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+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anotherVariable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 marL="0" lvl="1"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Whenever a variable is on the right hand side of an expression, imagine it being replaced by whatever value is currently stored in that variable.</a:t>
            </a:r>
          </a:p>
        </p:txBody>
      </p:sp>
    </p:spTree>
    <p:extLst>
      <p:ext uri="{BB962C8B-B14F-4D97-AF65-F5344CB8AC3E}">
        <p14:creationId xmlns:p14="http://schemas.microsoft.com/office/powerpoint/2010/main" val="4027030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Types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There are many different types of values !</a:t>
            </a:r>
          </a:p>
          <a:p>
            <a:pPr>
              <a:lnSpc>
                <a:spcPct val="110000"/>
              </a:lnSpc>
              <a:buSzPct val="110000"/>
              <a:buFont typeface="Wingdings 2" charset="2"/>
              <a:buChar char="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  <a:buFont typeface="Wingdings 2" charset="2"/>
              <a:buChar char="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Numbers (integer or floating point)</a:t>
            </a:r>
          </a:p>
          <a:p>
            <a:pPr lvl="1">
              <a:lnSpc>
                <a:spcPct val="110000"/>
              </a:lnSpc>
              <a:buSzPct val="110000"/>
              <a:buFont typeface="Wingdings 2" charset="2"/>
              <a:buChar char="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True / False values (called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booleans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)</a:t>
            </a:r>
          </a:p>
          <a:p>
            <a:pPr lvl="1">
              <a:lnSpc>
                <a:spcPct val="110000"/>
              </a:lnSpc>
              <a:buSzPct val="110000"/>
              <a:buFont typeface="Wingdings 2" charset="2"/>
              <a:buChar char="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Strings (collections of characters)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aString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‘Hello everyone’</a:t>
            </a: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x = 1.12</a:t>
            </a:r>
          </a:p>
          <a:p>
            <a:pPr>
              <a:lnSpc>
                <a:spcPct val="11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bool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True</a:t>
            </a:r>
          </a:p>
          <a:p>
            <a:pPr lvl="1">
              <a:lnSpc>
                <a:spcPct val="80000"/>
              </a:lnSpc>
              <a:buSzPct val="110000"/>
              <a:buFont typeface="Wingdings 2" charset="2"/>
              <a:buChar char=""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203078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Rules for Naming Variables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69335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spcBef>
                <a:spcPts val="800"/>
              </a:spcBef>
              <a:buSzPct val="110000"/>
              <a:buFont typeface="Wingdings 2" charset="2"/>
              <a:buChar char="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Variable names are case sensitive. </a:t>
            </a:r>
            <a:br>
              <a:rPr lang="en-US" sz="2400" dirty="0" smtClean="0">
                <a:solidFill>
                  <a:srgbClr val="595959"/>
                </a:solidFill>
                <a:latin typeface="News Gothic MT"/>
              </a:rPr>
            </a:b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Hello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different from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hello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20000"/>
              </a:lnSpc>
              <a:spcBef>
                <a:spcPts val="800"/>
              </a:spcBef>
              <a:buSzPct val="110000"/>
              <a:buFont typeface="Wingdings 2" charset="2"/>
              <a:buChar char="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Only may contain alphabetic letters, underscores or numbers.</a:t>
            </a:r>
          </a:p>
          <a:p>
            <a:pPr>
              <a:lnSpc>
                <a:spcPct val="120000"/>
              </a:lnSpc>
              <a:spcBef>
                <a:spcPts val="800"/>
              </a:spcBef>
              <a:buSzPct val="110000"/>
              <a:buFont typeface="Wingdings 2" charset="2"/>
              <a:buChar char="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Should not start with a number.</a:t>
            </a:r>
          </a:p>
          <a:p>
            <a:pPr>
              <a:lnSpc>
                <a:spcPct val="120000"/>
              </a:lnSpc>
              <a:spcBef>
                <a:spcPts val="800"/>
              </a:spcBef>
              <a:buSzPct val="110000"/>
              <a:buFont typeface="Wingdings 2" charset="2"/>
              <a:buChar char="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 </a:t>
            </a:r>
            <a:r>
              <a:rPr lang="en-US" sz="2400" i="1" dirty="0" smtClean="0">
                <a:solidFill>
                  <a:srgbClr val="595959"/>
                </a:solidFill>
                <a:latin typeface="News Gothic MT"/>
              </a:rPr>
              <a:t>Cannot be any other python keyword (if, while, </a:t>
            </a:r>
            <a:r>
              <a:rPr lang="en-US" sz="2400" i="1" dirty="0" err="1" smtClean="0">
                <a:solidFill>
                  <a:srgbClr val="595959"/>
                </a:solidFill>
                <a:latin typeface="News Gothic MT"/>
              </a:rPr>
              <a:t>def</a:t>
            </a:r>
            <a:r>
              <a:rPr lang="en-US" sz="2400" i="1" dirty="0" smtClean="0">
                <a:solidFill>
                  <a:srgbClr val="595959"/>
                </a:solidFill>
                <a:latin typeface="News Gothic MT"/>
              </a:rPr>
              <a:t>, </a:t>
            </a:r>
            <a:r>
              <a:rPr lang="en-US" sz="2400" i="1" dirty="0" err="1" smtClean="0">
                <a:solidFill>
                  <a:srgbClr val="595959"/>
                </a:solidFill>
                <a:latin typeface="News Gothic MT"/>
              </a:rPr>
              <a:t>etc</a:t>
            </a:r>
            <a:r>
              <a:rPr lang="en-US" sz="2400" i="1" dirty="0" smtClean="0">
                <a:solidFill>
                  <a:srgbClr val="595959"/>
                </a:solidFill>
                <a:latin typeface="News Gothic MT"/>
              </a:rPr>
              <a:t>).</a:t>
            </a:r>
          </a:p>
          <a:p>
            <a:pPr lvl="1">
              <a:lnSpc>
                <a:spcPct val="120000"/>
              </a:lnSpc>
              <a:buSzPct val="110000"/>
              <a:buFont typeface="Wingdings 2" charset="2"/>
              <a:buChar char=""/>
            </a:pPr>
            <a:endParaRPr lang="en-US" sz="2400" i="1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Give your variables meaningful names!</a:t>
            </a:r>
          </a:p>
          <a:p>
            <a:pPr lvl="1">
              <a:lnSpc>
                <a:spcPct val="80000"/>
              </a:lnSpc>
              <a:buSzPct val="110000"/>
              <a:buFont typeface="Wingdings 2" charset="2"/>
              <a:buChar char="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  <a:buFont typeface="Wingdings 2" charset="2"/>
              <a:buChar char="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  <a:buFont typeface="Wingdings 2" charset="2"/>
              <a:buChar char=""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301041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When do I make variables?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Variables are designed for storing information.  Going back to our averaging example from earlier, when we were summing up the list we needed a place to put that sum as it was being generated.</a:t>
            </a:r>
          </a:p>
          <a:p>
            <a:pPr>
              <a:lnSpc>
                <a:spcPct val="12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Any piece of information you wish your program to use or record must be stored in a variable.  Think of it as giving that piece of information a name.</a:t>
            </a:r>
          </a:p>
          <a:p>
            <a:pPr lvl="1">
              <a:lnSpc>
                <a:spcPct val="120000"/>
              </a:lnSpc>
              <a:buSzPct val="110000"/>
              <a:buFont typeface="Wingdings 2" charset="2"/>
              <a:buChar char=""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328291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Output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199"/>
            <a:ext cx="8042040" cy="476391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We’d like to see what’s stored in our variables!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Python can print things for us: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p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rint("Hello world")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You can also output the contents of variables: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someVariable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10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print(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someVariable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You can even do combinations!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print("Your variable is ",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someVariable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  <a:p>
            <a:pPr lvl="1">
              <a:lnSpc>
                <a:spcPct val="80000"/>
              </a:lnSpc>
              <a:buSzPct val="110000"/>
              <a:buFont typeface="Wingdings 2" charset="2"/>
              <a:buChar char=""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020876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Exercise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What will the following code snippet print?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 = 10</a:t>
            </a: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b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 a * 5</a:t>
            </a: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c = "Your result is: "</a:t>
            </a: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p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rint(c, 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b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2315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876</Words>
  <Application>Microsoft Macintosh PowerPoint</Application>
  <PresentationFormat>On-screen Show (4:3)</PresentationFormat>
  <Paragraphs>160</Paragraphs>
  <Slides>19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Richard Chang</cp:lastModifiedBy>
  <cp:revision>46</cp:revision>
  <dcterms:modified xsi:type="dcterms:W3CDTF">2015-02-05T05:59:46Z</dcterms:modified>
</cp:coreProperties>
</file>