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60" r:id="rId4"/>
    <p:sldId id="262" r:id="rId5"/>
    <p:sldId id="261" r:id="rId6"/>
    <p:sldId id="263" r:id="rId7"/>
    <p:sldId id="258" r:id="rId8"/>
    <p:sldId id="286" r:id="rId9"/>
    <p:sldId id="285" r:id="rId10"/>
    <p:sldId id="267" r:id="rId11"/>
    <p:sldId id="279" r:id="rId12"/>
    <p:sldId id="278" r:id="rId13"/>
    <p:sldId id="280" r:id="rId14"/>
    <p:sldId id="287" r:id="rId15"/>
    <p:sldId id="282" r:id="rId16"/>
    <p:sldId id="274" r:id="rId17"/>
    <p:sldId id="283" r:id="rId18"/>
    <p:sldId id="288" r:id="rId19"/>
    <p:sldId id="276" r:id="rId20"/>
    <p:sldId id="270" r:id="rId21"/>
    <p:sldId id="289" r:id="rId22"/>
    <p:sldId id="284" r:id="rId23"/>
    <p:sldId id="271" r:id="rId24"/>
    <p:sldId id="290" r:id="rId25"/>
    <p:sldId id="272" r:id="rId26"/>
    <p:sldId id="273" r:id="rId27"/>
  </p:sldIdLst>
  <p:sldSz cx="9144000" cy="6858000" type="screen4x3"/>
  <p:notesSz cx="6991350" cy="92821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663" autoAdjust="0"/>
  </p:normalViewPr>
  <p:slideViewPr>
    <p:cSldViewPr snapToGrid="0" snapToObjects="1">
      <p:cViewPr varScale="1">
        <p:scale>
          <a:sx n="102" d="100"/>
          <a:sy n="102" d="100"/>
        </p:scale>
        <p:origin x="-68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2000">
                <a:latin typeface="Arial"/>
              </a:rPr>
              <a:t>Click to edit the notes format</a:t>
            </a:r>
            <a:endParaRPr/>
          </a:p>
        </p:txBody>
      </p:sp>
      <p:sp>
        <p:nvSpPr>
          <p:cNvPr id="40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1400">
                <a:latin typeface="Times New Roman"/>
              </a:rPr>
              <a:t>&lt;header&gt;</a:t>
            </a:r>
            <a:endParaRPr/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en-US" sz="1400">
                <a:latin typeface="Times New Roman"/>
              </a:rPr>
              <a:t>&lt;date/time&gt;</a:t>
            </a:r>
            <a:endParaRPr/>
          </a:p>
        </p:txBody>
      </p:sp>
      <p:sp>
        <p:nvSpPr>
          <p:cNvPr id="42" name="PlaceHolder 4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 sz="1400">
                <a:latin typeface="Times New Roman"/>
              </a:rPr>
              <a:t>&lt;footer&gt;</a:t>
            </a:r>
            <a:endParaRPr/>
          </a:p>
        </p:txBody>
      </p:sp>
      <p:sp>
        <p:nvSpPr>
          <p:cNvPr id="43" name="PlaceHolder 5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6483437-41FE-4E8B-84DB-733BD660BBB2}" type="slidenum">
              <a:rPr lang="en-US" sz="1400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445848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body"/>
          </p:nvPr>
        </p:nvSpPr>
        <p:spPr>
          <a:xfrm>
            <a:off x="698400" y="4408560"/>
            <a:ext cx="5594040" cy="417636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90000"/>
              </a:lnSpc>
            </a:pPr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body"/>
          </p:nvPr>
        </p:nvSpPr>
        <p:spPr>
          <a:xfrm>
            <a:off x="914400" y="4419720"/>
            <a:ext cx="5181120" cy="419076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90000"/>
              </a:lnSpc>
            </a:pPr>
            <a:endParaRPr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body"/>
          </p:nvPr>
        </p:nvSpPr>
        <p:spPr>
          <a:xfrm>
            <a:off x="914400" y="4419720"/>
            <a:ext cx="5181120" cy="419076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90000"/>
              </a:lnSpc>
            </a:pPr>
            <a:endParaRPr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body"/>
          </p:nvPr>
        </p:nvSpPr>
        <p:spPr>
          <a:xfrm>
            <a:off x="914400" y="4419720"/>
            <a:ext cx="5181120" cy="419076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90000"/>
              </a:lnSpc>
            </a:pPr>
            <a:endParaRPr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body"/>
          </p:nvPr>
        </p:nvSpPr>
        <p:spPr>
          <a:xfrm>
            <a:off x="914400" y="4419720"/>
            <a:ext cx="5181120" cy="419076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90000"/>
              </a:lnSpc>
            </a:pPr>
            <a:endParaRPr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body"/>
          </p:nvPr>
        </p:nvSpPr>
        <p:spPr>
          <a:xfrm>
            <a:off x="914400" y="4419720"/>
            <a:ext cx="5181120" cy="419076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90000"/>
              </a:lnSpc>
            </a:pPr>
            <a:endParaRPr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body"/>
          </p:nvPr>
        </p:nvSpPr>
        <p:spPr>
          <a:xfrm>
            <a:off x="914400" y="4419720"/>
            <a:ext cx="5181120" cy="419076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90000"/>
              </a:lnSpc>
            </a:pPr>
            <a:endParaRPr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body"/>
          </p:nvPr>
        </p:nvSpPr>
        <p:spPr>
          <a:xfrm>
            <a:off x="914400" y="4419720"/>
            <a:ext cx="5181120" cy="419076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90000"/>
              </a:lnSpc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body"/>
          </p:nvPr>
        </p:nvSpPr>
        <p:spPr>
          <a:xfrm>
            <a:off x="914400" y="4419720"/>
            <a:ext cx="5181120" cy="419076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90000"/>
              </a:lnSpc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body"/>
          </p:nvPr>
        </p:nvSpPr>
        <p:spPr>
          <a:xfrm>
            <a:off x="914400" y="4419720"/>
            <a:ext cx="5181120" cy="419076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90000"/>
              </a:lnSpc>
            </a:pP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body"/>
          </p:nvPr>
        </p:nvSpPr>
        <p:spPr>
          <a:xfrm>
            <a:off x="914400" y="4419720"/>
            <a:ext cx="5181120" cy="419076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90000"/>
              </a:lnSpc>
            </a:pPr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body"/>
          </p:nvPr>
        </p:nvSpPr>
        <p:spPr>
          <a:xfrm>
            <a:off x="914400" y="4419720"/>
            <a:ext cx="5181120" cy="419076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90000"/>
              </a:lnSpc>
            </a:pPr>
            <a:endParaRPr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body"/>
          </p:nvPr>
        </p:nvSpPr>
        <p:spPr>
          <a:xfrm>
            <a:off x="914400" y="4419720"/>
            <a:ext cx="5181120" cy="419076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90000"/>
              </a:lnSpc>
            </a:pPr>
            <a:endParaRPr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body"/>
          </p:nvPr>
        </p:nvSpPr>
        <p:spPr>
          <a:xfrm>
            <a:off x="914400" y="4419720"/>
            <a:ext cx="5181120" cy="419076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90000"/>
              </a:lnSpc>
            </a:pPr>
            <a:endParaRPr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body"/>
          </p:nvPr>
        </p:nvSpPr>
        <p:spPr>
          <a:xfrm>
            <a:off x="914400" y="4419720"/>
            <a:ext cx="5181120" cy="419076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90000"/>
              </a:lnSpc>
            </a:pPr>
            <a:endParaRPr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body"/>
          </p:nvPr>
        </p:nvSpPr>
        <p:spPr>
          <a:xfrm>
            <a:off x="914400" y="4419720"/>
            <a:ext cx="5181120" cy="419076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90000"/>
              </a:lnSpc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804204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49360" y="3868920"/>
            <a:ext cx="804204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0280" y="160020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0280" y="386892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49360" y="386892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7" name="Picture 36"/>
          <p:cNvPicPr/>
          <p:nvPr/>
        </p:nvPicPr>
        <p:blipFill>
          <a:blip r:embed="rId2"/>
          <a:stretch>
            <a:fillRect/>
          </a:stretch>
        </p:blipFill>
        <p:spPr>
          <a:xfrm>
            <a:off x="1848600" y="1600200"/>
            <a:ext cx="5443200" cy="4343040"/>
          </a:xfrm>
          <a:prstGeom prst="rect">
            <a:avLst/>
          </a:prstGeom>
          <a:ln>
            <a:noFill/>
          </a:ln>
        </p:spPr>
      </p:pic>
      <p:pic>
        <p:nvPicPr>
          <p:cNvPr id="38" name="Picture 37"/>
          <p:cNvPicPr/>
          <p:nvPr/>
        </p:nvPicPr>
        <p:blipFill>
          <a:blip r:embed="rId2"/>
          <a:stretch>
            <a:fillRect/>
          </a:stretch>
        </p:blipFill>
        <p:spPr>
          <a:xfrm>
            <a:off x="1848600" y="1600200"/>
            <a:ext cx="5443200" cy="43430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49360" y="1600200"/>
            <a:ext cx="8042040" cy="43434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392436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0280" y="1600200"/>
            <a:ext cx="392436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49360" y="107640"/>
            <a:ext cx="8042040" cy="6197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49360" y="386892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0280" y="1600200"/>
            <a:ext cx="392436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392436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0280" y="160020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0280" y="386892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0280" y="160020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49360" y="3868920"/>
            <a:ext cx="804204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>
                <a:solidFill>
                  <a:srgbClr val="2C7C9F"/>
                </a:solidFill>
                <a:latin typeface="News Gothic MT"/>
              </a:rPr>
              <a:t>Click to edit the title text formatClick to edit Master title style</a:t>
            </a:r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buSzPct val="45000"/>
              <a:buFont typeface="StarSymbol"/>
              <a:buChar char="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Sixth Outline Level</a:t>
            </a:r>
            <a:endParaRPr/>
          </a:p>
          <a:p>
            <a:pPr>
              <a:lnSpc>
                <a:spcPct val="100000"/>
              </a:lnSpc>
              <a:buSzPct val="110000"/>
              <a:buFont typeface="Wingdings 2" charset="2"/>
              <a:buChar char="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Seventh Outline LevelClick to edit Master text styles</a:t>
            </a:r>
            <a:endParaRPr/>
          </a:p>
          <a:p>
            <a:pPr lvl="1">
              <a:lnSpc>
                <a:spcPct val="100000"/>
              </a:lnSpc>
              <a:buSzPct val="110000"/>
              <a:buFont typeface="Wingdings 2" charset="2"/>
              <a:buChar char=""/>
            </a:pPr>
            <a:r>
              <a:rPr lang="en-US" sz="2200">
                <a:solidFill>
                  <a:srgbClr val="595959"/>
                </a:solidFill>
                <a:latin typeface="News Gothic MT"/>
              </a:rPr>
              <a:t>Second level</a:t>
            </a:r>
            <a:endParaRPr/>
          </a:p>
          <a:p>
            <a:pPr lvl="2">
              <a:lnSpc>
                <a:spcPct val="100000"/>
              </a:lnSpc>
              <a:buSzPct val="110000"/>
              <a:buFont typeface="Wingdings 2" charset="2"/>
              <a:buChar char=""/>
            </a:pPr>
            <a:r>
              <a:rPr lang="en-US" sz="2000">
                <a:solidFill>
                  <a:srgbClr val="595959"/>
                </a:solidFill>
                <a:latin typeface="News Gothic MT"/>
              </a:rPr>
              <a:t>Third level</a:t>
            </a:r>
            <a:endParaRPr/>
          </a:p>
          <a:p>
            <a:pPr lvl="3">
              <a:lnSpc>
                <a:spcPct val="100000"/>
              </a:lnSpc>
              <a:buSzPct val="110000"/>
              <a:buFont typeface="Wingdings 2" charset="2"/>
              <a:buChar char=""/>
            </a:pPr>
            <a:r>
              <a:rPr lang="en-US">
                <a:solidFill>
                  <a:srgbClr val="595959"/>
                </a:solidFill>
                <a:latin typeface="News Gothic MT"/>
              </a:rPr>
              <a:t>Fourth level</a:t>
            </a:r>
            <a:endParaRPr/>
          </a:p>
          <a:p>
            <a:pPr lvl="4">
              <a:lnSpc>
                <a:spcPct val="100000"/>
              </a:lnSpc>
              <a:buSzPct val="110000"/>
              <a:buFont typeface="Wingdings 2" charset="2"/>
              <a:buChar char=""/>
            </a:pPr>
            <a:r>
              <a:rPr lang="en-US">
                <a:solidFill>
                  <a:srgbClr val="595959"/>
                </a:solidFill>
                <a:latin typeface="News Gothic MT"/>
              </a:rPr>
              <a:t>Fifth level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629680" y="6275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r>
              <a:rPr lang="en-US" sz="1200" b="1">
                <a:solidFill>
                  <a:srgbClr val="FFFFFF"/>
                </a:solidFill>
                <a:latin typeface="Arial"/>
                <a:ea typeface="ＭＳ Ｐゴシック"/>
              </a:rPr>
              <a:t>9/8/14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264600" y="6275520"/>
            <a:ext cx="4840560" cy="36468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898040" y="6275520"/>
            <a:ext cx="990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6F1C5666-7F91-439B-93C4-D7283F47BD81}" type="slidenum">
              <a:rPr lang="en-US" sz="3600" b="1">
                <a:solidFill>
                  <a:srgbClr val="FFFFFF"/>
                </a:solidFill>
                <a:latin typeface="Arial"/>
                <a:ea typeface="ＭＳ Ｐゴシック"/>
              </a:r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Shape 1"/>
          <p:cNvSpPr txBox="1"/>
          <p:nvPr/>
        </p:nvSpPr>
        <p:spPr>
          <a:xfrm>
            <a:off x="1295280" y="640079"/>
            <a:ext cx="6716520" cy="5696097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>
                <a:solidFill>
                  <a:srgbClr val="2C7C9F"/>
                </a:solidFill>
                <a:latin typeface="News Gothic MT"/>
              </a:rPr>
              <a:t>Algorithmic Problem Solving
</a:t>
            </a:r>
            <a:r>
              <a:rPr lang="en-US" sz="2400" dirty="0">
                <a:solidFill>
                  <a:srgbClr val="2C7C9F"/>
                </a:solidFill>
                <a:latin typeface="News Gothic MT"/>
              </a:rPr>
              <a:t>CMSC 201</a:t>
            </a:r>
            <a:r>
              <a:rPr lang="en-US" sz="3200" dirty="0">
                <a:solidFill>
                  <a:srgbClr val="09213B"/>
                </a:solidFill>
                <a:latin typeface="News Gothic MT"/>
              </a:rPr>
              <a:t>
</a:t>
            </a:r>
            <a:r>
              <a:rPr lang="en-US" sz="2800" dirty="0">
                <a:solidFill>
                  <a:srgbClr val="09213B"/>
                </a:solidFill>
                <a:latin typeface="News Gothic MT"/>
              </a:rPr>
              <a:t>
Adapted from slides by Marie </a:t>
            </a:r>
            <a:r>
              <a:rPr lang="en-US" sz="2800" dirty="0" err="1" smtClean="0">
                <a:solidFill>
                  <a:srgbClr val="09213B"/>
                </a:solidFill>
                <a:latin typeface="News Gothic MT"/>
              </a:rPr>
              <a:t>desJardins</a:t>
            </a:r>
            <a:endParaRPr lang="en-US" sz="2800" dirty="0" smtClean="0">
              <a:solidFill>
                <a:srgbClr val="09213B"/>
              </a:solidFill>
              <a:latin typeface="News Gothic MT"/>
            </a:endParaRPr>
          </a:p>
          <a:p>
            <a:pPr algn="ctr">
              <a:lnSpc>
                <a:spcPct val="100000"/>
              </a:lnSpc>
            </a:pPr>
            <a:endParaRPr lang="en-US" sz="2800" dirty="0">
              <a:solidFill>
                <a:srgbClr val="09213B"/>
              </a:solidFill>
              <a:latin typeface="News Gothic MT"/>
            </a:endParaRPr>
          </a:p>
          <a:p>
            <a:pPr algn="ctr">
              <a:lnSpc>
                <a:spcPct val="100000"/>
              </a:lnSpc>
            </a:pPr>
            <a:r>
              <a:rPr lang="en-US" sz="2800" i="1" dirty="0" smtClean="0">
                <a:solidFill>
                  <a:srgbClr val="F79646"/>
                </a:solidFill>
                <a:latin typeface="News Gothic MT"/>
              </a:rPr>
              <a:t>(Spring 2015 Prof Chang version)</a:t>
            </a:r>
          </a:p>
          <a:p>
            <a:pPr algn="ctr">
              <a:lnSpc>
                <a:spcPct val="100000"/>
              </a:lnSpc>
            </a:pPr>
            <a:endParaRPr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000" dirty="0">
                <a:solidFill>
                  <a:srgbClr val="2C7C9F"/>
                </a:solidFill>
                <a:latin typeface="News Gothic MT"/>
              </a:rPr>
              <a:t>Algorithms:
Syntax and Semantics</a:t>
            </a:r>
            <a:endParaRPr sz="4000" dirty="0"/>
          </a:p>
        </p:txBody>
      </p:sp>
      <p:sp>
        <p:nvSpPr>
          <p:cNvPr id="64" name="TextShape 2"/>
          <p:cNvSpPr txBox="1"/>
          <p:nvPr/>
        </p:nvSpPr>
        <p:spPr>
          <a:xfrm>
            <a:off x="549360" y="1600200"/>
            <a:ext cx="8042040" cy="472392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Need a </a:t>
            </a:r>
            <a:r>
              <a:rPr lang="en-US" sz="2400" b="1" dirty="0" smtClean="0">
                <a:solidFill>
                  <a:srgbClr val="FF0000"/>
                </a:solidFill>
                <a:latin typeface="News Gothic MT"/>
              </a:rPr>
              <a:t>language</a:t>
            </a:r>
            <a:r>
              <a:rPr lang="en-US" sz="2400" dirty="0" smtClean="0">
                <a:solidFill>
                  <a:srgbClr val="FF0000"/>
                </a:solidFill>
                <a:latin typeface="News Gothic MT"/>
              </a:rPr>
              <a:t> 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for algorithms. </a:t>
            </a:r>
          </a:p>
          <a:p>
            <a:pPr>
              <a:lnSpc>
                <a:spcPct val="100000"/>
              </a:lnSpc>
              <a:buSzPct val="110000"/>
            </a:pPr>
            <a:r>
              <a:rPr lang="en-US" sz="2400" i="1" dirty="0" smtClean="0">
                <a:solidFill>
                  <a:schemeClr val="accent6"/>
                </a:solidFill>
                <a:latin typeface="News Gothic MT"/>
              </a:rPr>
              <a:t>(A programming language!)</a:t>
            </a:r>
          </a:p>
          <a:p>
            <a:pPr>
              <a:lnSpc>
                <a:spcPct val="100000"/>
              </a:lnSpc>
              <a:buSzPct val="110000"/>
            </a:pPr>
            <a:endParaRPr sz="2400" dirty="0"/>
          </a:p>
          <a:p>
            <a:pPr>
              <a:lnSpc>
                <a:spcPct val="10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News Gothic MT"/>
              </a:rPr>
              <a:t>Basic components of every algorithmic language:</a:t>
            </a:r>
            <a:endParaRPr sz="2400" dirty="0"/>
          </a:p>
          <a:p>
            <a:pPr marL="800100" lvl="1" indent="-342900">
              <a:lnSpc>
                <a:spcPct val="140000"/>
              </a:lnSpc>
              <a:buSzPct val="110000"/>
              <a:buFont typeface="Courier New"/>
              <a:buChar char="o"/>
            </a:pPr>
            <a:r>
              <a:rPr lang="en-US" sz="2400" b="1" dirty="0" smtClean="0">
                <a:solidFill>
                  <a:srgbClr val="595959"/>
                </a:solidFill>
                <a:latin typeface="News Gothic MT"/>
              </a:rPr>
              <a:t>Primitive </a:t>
            </a:r>
            <a:r>
              <a:rPr lang="en-US" sz="2400" b="1" dirty="0">
                <a:solidFill>
                  <a:srgbClr val="595959"/>
                </a:solidFill>
                <a:latin typeface="News Gothic MT"/>
              </a:rPr>
              <a:t>actions</a:t>
            </a:r>
            <a:endParaRPr sz="2400" dirty="0"/>
          </a:p>
          <a:p>
            <a:pPr marL="800100" lvl="1" indent="-342900">
              <a:lnSpc>
                <a:spcPct val="140000"/>
              </a:lnSpc>
              <a:buSzPct val="110000"/>
              <a:buFont typeface="Courier New"/>
              <a:buChar char="o"/>
            </a:pPr>
            <a:r>
              <a:rPr lang="en-US" sz="2400" b="1" dirty="0">
                <a:solidFill>
                  <a:srgbClr val="595959"/>
                </a:solidFill>
                <a:latin typeface="News Gothic MT"/>
              </a:rPr>
              <a:t>Conditionals</a:t>
            </a:r>
            <a:r>
              <a:rPr lang="en-US" sz="2400" dirty="0">
                <a:solidFill>
                  <a:srgbClr val="595959"/>
                </a:solidFill>
                <a:latin typeface="News Gothic MT"/>
              </a:rPr>
              <a:t>:  if &lt;condition&gt; then &lt;actions&gt;</a:t>
            </a:r>
            <a:endParaRPr sz="2400" dirty="0"/>
          </a:p>
          <a:p>
            <a:pPr marL="800100" lvl="1" indent="-342900">
              <a:lnSpc>
                <a:spcPct val="140000"/>
              </a:lnSpc>
              <a:buSzPct val="110000"/>
              <a:buFont typeface="Courier New"/>
              <a:buChar char="o"/>
            </a:pPr>
            <a:r>
              <a:rPr lang="en-US" sz="2400" b="1" dirty="0">
                <a:solidFill>
                  <a:srgbClr val="595959"/>
                </a:solidFill>
                <a:latin typeface="News Gothic MT"/>
              </a:rPr>
              <a:t>Loops</a:t>
            </a:r>
            <a:r>
              <a:rPr lang="en-US" sz="2400" dirty="0">
                <a:solidFill>
                  <a:srgbClr val="595959"/>
                </a:solidFill>
                <a:latin typeface="News Gothic MT"/>
              </a:rPr>
              <a:t>:  repeat &lt;actions&gt; until &lt;condition&gt;</a:t>
            </a:r>
            <a:endParaRPr sz="2400" dirty="0"/>
          </a:p>
          <a:p>
            <a:pPr marL="800100" lvl="1" indent="-342900">
              <a:lnSpc>
                <a:spcPct val="140000"/>
              </a:lnSpc>
              <a:buSzPct val="110000"/>
              <a:buFont typeface="Courier New"/>
              <a:buChar char="o"/>
            </a:pPr>
            <a:r>
              <a:rPr lang="en-US" sz="2400" b="1" dirty="0">
                <a:solidFill>
                  <a:srgbClr val="595959"/>
                </a:solidFill>
                <a:latin typeface="News Gothic MT"/>
              </a:rPr>
              <a:t>Variables</a:t>
            </a:r>
            <a:r>
              <a:rPr lang="en-US" sz="2400" dirty="0">
                <a:solidFill>
                  <a:srgbClr val="595959"/>
                </a:solidFill>
                <a:latin typeface="News Gothic MT"/>
              </a:rPr>
              <a:t>:  places to store information</a:t>
            </a:r>
            <a:endParaRPr sz="2400" dirty="0"/>
          </a:p>
          <a:p>
            <a:pPr marL="800100" lvl="1" indent="-342900">
              <a:lnSpc>
                <a:spcPct val="140000"/>
              </a:lnSpc>
              <a:buSzPct val="110000"/>
              <a:buFont typeface="Courier New"/>
              <a:buChar char="o"/>
            </a:pPr>
            <a:r>
              <a:rPr lang="en-US" sz="2400" b="1" dirty="0">
                <a:solidFill>
                  <a:srgbClr val="595959"/>
                </a:solidFill>
                <a:latin typeface="News Gothic MT"/>
              </a:rPr>
              <a:t>Input and output</a:t>
            </a:r>
            <a:r>
              <a:rPr lang="en-US" sz="2400" dirty="0">
                <a:solidFill>
                  <a:srgbClr val="595959"/>
                </a:solidFill>
                <a:latin typeface="News Gothic MT"/>
              </a:rPr>
              <a:t>: </a:t>
            </a: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 marL="800100" lvl="1" indent="-342900">
              <a:lnSpc>
                <a:spcPct val="140000"/>
              </a:lnSpc>
              <a:buSzPct val="110000"/>
              <a:buFont typeface="Courier New"/>
              <a:buChar char="o"/>
            </a:pPr>
            <a:r>
              <a:rPr lang="en-US" sz="2400" b="1" dirty="0" smtClean="0">
                <a:solidFill>
                  <a:srgbClr val="595959"/>
                </a:solidFill>
                <a:latin typeface="News Gothic MT"/>
              </a:rPr>
              <a:t>Functions: 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grouping</a:t>
            </a:r>
            <a:endParaRPr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Shape 14"/>
          <p:cNvSpPr txBox="1"/>
          <p:nvPr/>
        </p:nvSpPr>
        <p:spPr>
          <a:xfrm>
            <a:off x="549360" y="2033456"/>
            <a:ext cx="8042040" cy="46479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000" dirty="0" smtClean="0">
                <a:solidFill>
                  <a:srgbClr val="595959"/>
                </a:solidFill>
                <a:latin typeface="News Gothic MT"/>
              </a:rPr>
              <a:t> </a:t>
            </a:r>
            <a:endParaRPr dirty="0"/>
          </a:p>
        </p:txBody>
      </p:sp>
      <p:sp>
        <p:nvSpPr>
          <p:cNvPr id="69" name="TextShape 5"/>
          <p:cNvSpPr txBox="1"/>
          <p:nvPr/>
        </p:nvSpPr>
        <p:spPr>
          <a:xfrm>
            <a:off x="549360" y="431395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000" dirty="0" smtClean="0">
                <a:solidFill>
                  <a:srgbClr val="2C7C9F"/>
                </a:solidFill>
                <a:latin typeface="News Gothic MT"/>
              </a:rPr>
              <a:t>Three main control constructs for algorithm development</a:t>
            </a:r>
            <a:endParaRPr sz="4000" dirty="0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361800" y="2310303"/>
            <a:ext cx="8229600" cy="2922097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  <a:cs typeface="News Gothic MT"/>
              </a:rPr>
              <a:t>C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  <a:cs typeface="News Gothic MT"/>
              </a:rPr>
              <a:t>ontrol structures:</a:t>
            </a:r>
          </a:p>
          <a:p>
            <a:pPr>
              <a:lnSpc>
                <a:spcPct val="120000"/>
              </a:lnSpc>
            </a:pPr>
            <a:endParaRPr lang="en-US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News Gothic MT"/>
              <a:cs typeface="News Gothic MT"/>
            </a:endParaRPr>
          </a:p>
          <a:p>
            <a:pPr marL="73152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  <a:cs typeface="News Gothic MT"/>
              </a:rPr>
              <a:t>Sequence (i.e. one line after the other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  <a:cs typeface="News Gothic MT"/>
              </a:rPr>
              <a:t>)</a:t>
            </a:r>
          </a:p>
          <a:p>
            <a:pPr marL="73152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  <a:cs typeface="News Gothic MT"/>
              </a:rPr>
              <a:t>D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  <a:cs typeface="News Gothic MT"/>
              </a:rPr>
              <a:t>ecision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  <a:cs typeface="News Gothic MT"/>
              </a:rPr>
              <a:t>making (e.g. using if/else constructs)</a:t>
            </a:r>
          </a:p>
          <a:p>
            <a:pPr marL="73152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  <a:cs typeface="News Gothic MT"/>
              </a:rPr>
              <a:t>Looping (e.g. using while loops)  </a:t>
            </a:r>
          </a:p>
          <a:p>
            <a:endParaRPr lang="en-US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News Gothic MT"/>
              <a:cs typeface="News Gothic MT"/>
            </a:endParaRPr>
          </a:p>
          <a:p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5927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Shape 14"/>
          <p:cNvSpPr txBox="1"/>
          <p:nvPr/>
        </p:nvSpPr>
        <p:spPr>
          <a:xfrm>
            <a:off x="549360" y="1547824"/>
            <a:ext cx="8042040" cy="46479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000" dirty="0" smtClean="0">
                <a:solidFill>
                  <a:srgbClr val="595959"/>
                </a:solidFill>
                <a:latin typeface="News Gothic MT"/>
              </a:rPr>
              <a:t> </a:t>
            </a:r>
            <a:endParaRPr dirty="0"/>
          </a:p>
        </p:txBody>
      </p:sp>
      <p:sp>
        <p:nvSpPr>
          <p:cNvPr id="69" name="TextShape 5"/>
          <p:cNvSpPr txBox="1"/>
          <p:nvPr/>
        </p:nvSpPr>
        <p:spPr>
          <a:xfrm>
            <a:off x="549360" y="398468"/>
            <a:ext cx="8042040" cy="1045852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000" dirty="0" smtClean="0">
                <a:solidFill>
                  <a:srgbClr val="2C7C9F"/>
                </a:solidFill>
                <a:latin typeface="News Gothic MT"/>
              </a:rPr>
              <a:t>Example – Sequential </a:t>
            </a:r>
            <a:endParaRPr sz="4000" dirty="0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880548" y="1776500"/>
            <a:ext cx="7561504" cy="394317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  <a:cs typeface="News Gothic MT"/>
              </a:rPr>
              <a:t>C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  <a:cs typeface="News Gothic MT"/>
              </a:rPr>
              <a:t>alculate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  <a:cs typeface="News Gothic MT"/>
              </a:rPr>
              <a:t>an hourly employee’s weekly pay</a:t>
            </a:r>
          </a:p>
          <a:p>
            <a:endParaRPr lang="en-US" sz="2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News Gothic MT"/>
              <a:cs typeface="News Gothic MT"/>
            </a:endParaRPr>
          </a:p>
          <a:p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  <a:cs typeface="News Gothic MT"/>
              </a:rPr>
              <a:t>Step 1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  <a:cs typeface="News Gothic MT"/>
              </a:rPr>
              <a:t>:  Understand the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  <a:cs typeface="News Gothic MT"/>
              </a:rPr>
              <a:t>problem</a:t>
            </a:r>
          </a:p>
          <a:p>
            <a:endParaRPr lang="en-US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News Gothic MT"/>
              <a:cs typeface="News Gothic MT"/>
            </a:endParaRP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  <a:cs typeface="News Gothic MT"/>
              </a:rPr>
              <a:t>Input :  pay rate and number of hours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  <a:cs typeface="News Gothic MT"/>
              </a:rPr>
              <a:t>Process:  pay = rate * hours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  <a:cs typeface="News Gothic MT"/>
              </a:rPr>
              <a:t>Output: pay</a:t>
            </a:r>
          </a:p>
          <a:p>
            <a:endParaRPr lang="en-US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News Gothic MT"/>
              <a:cs typeface="News Gothic MT"/>
            </a:endParaRPr>
          </a:p>
          <a:p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76513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Shape 14"/>
          <p:cNvSpPr txBox="1"/>
          <p:nvPr/>
        </p:nvSpPr>
        <p:spPr>
          <a:xfrm>
            <a:off x="549360" y="1547824"/>
            <a:ext cx="8042040" cy="46479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endParaRPr dirty="0"/>
          </a:p>
        </p:txBody>
      </p:sp>
      <p:sp>
        <p:nvSpPr>
          <p:cNvPr id="69" name="TextShape 5"/>
          <p:cNvSpPr txBox="1"/>
          <p:nvPr/>
        </p:nvSpPr>
        <p:spPr>
          <a:xfrm>
            <a:off x="549360" y="386014"/>
            <a:ext cx="8042040" cy="1058305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000" dirty="0" smtClean="0">
                <a:solidFill>
                  <a:srgbClr val="2C7C9F"/>
                </a:solidFill>
                <a:latin typeface="News Gothic MT"/>
              </a:rPr>
              <a:t>Algorithm – Calculate pay</a:t>
            </a:r>
            <a:endParaRPr sz="4000" dirty="0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457200" y="1809705"/>
            <a:ext cx="8229600" cy="406769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2400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  <a:cs typeface="News Gothic MT"/>
              </a:rPr>
              <a:t>Plain </a:t>
            </a:r>
            <a:r>
              <a:rPr lang="en-US" sz="2400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  <a:cs typeface="News Gothic MT"/>
              </a:rPr>
              <a:t>English:</a:t>
            </a:r>
          </a:p>
          <a:p>
            <a:r>
              <a:rPr lang="en-US" sz="2400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  <a:cs typeface="News Gothic MT"/>
              </a:rPr>
              <a:t> </a:t>
            </a:r>
            <a:endParaRPr lang="en-US" sz="2400" u="sng" dirty="0" smtClean="0">
              <a:solidFill>
                <a:schemeClr val="tx1">
                  <a:lumMod val="65000"/>
                  <a:lumOff val="35000"/>
                </a:schemeClr>
              </a:solidFill>
              <a:latin typeface="News Gothic MT"/>
              <a:cs typeface="News Gothic MT"/>
            </a:endParaRP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  <a:cs typeface="News Gothic MT"/>
              </a:rPr>
              <a:t>Ask for the pay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  <a:cs typeface="News Gothic MT"/>
              </a:rPr>
              <a:t>rate and the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  <a:cs typeface="News Gothic MT"/>
              </a:rPr>
              <a:t>number of hours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  <a:cs typeface="News Gothic MT"/>
              </a:rPr>
              <a:t>worked. Then, multiply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  <a:cs typeface="News Gothic MT"/>
              </a:rPr>
              <a:t>the pay rate by the number of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  <a:cs typeface="News Gothic MT"/>
              </a:rPr>
              <a:t>hours. The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  <a:cs typeface="News Gothic MT"/>
              </a:rPr>
              <a:t>result is the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  <a:cs typeface="News Gothic MT"/>
              </a:rPr>
              <a:t>pay.</a:t>
            </a:r>
            <a:endParaRPr lang="en-US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News Gothic MT"/>
              <a:cs typeface="News Gothic MT"/>
            </a:endParaRPr>
          </a:p>
          <a:p>
            <a:endParaRPr lang="en-US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News Gothic MT"/>
              <a:cs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18370590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Shape 14"/>
          <p:cNvSpPr txBox="1"/>
          <p:nvPr/>
        </p:nvSpPr>
        <p:spPr>
          <a:xfrm>
            <a:off x="549360" y="1547824"/>
            <a:ext cx="8042040" cy="46479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000" dirty="0" smtClean="0">
                <a:solidFill>
                  <a:srgbClr val="595959"/>
                </a:solidFill>
                <a:latin typeface="News Gothic MT"/>
              </a:rPr>
              <a:t>. </a:t>
            </a:r>
            <a:endParaRPr dirty="0"/>
          </a:p>
        </p:txBody>
      </p:sp>
      <p:sp>
        <p:nvSpPr>
          <p:cNvPr id="69" name="TextShape 5"/>
          <p:cNvSpPr txBox="1"/>
          <p:nvPr/>
        </p:nvSpPr>
        <p:spPr>
          <a:xfrm>
            <a:off x="549360" y="356682"/>
            <a:ext cx="8042040" cy="913433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000" dirty="0" smtClean="0">
                <a:solidFill>
                  <a:srgbClr val="2C7C9F"/>
                </a:solidFill>
                <a:latin typeface="News Gothic MT"/>
              </a:rPr>
              <a:t>Algorithm – Calculate pay</a:t>
            </a:r>
            <a:endParaRPr sz="4000" dirty="0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457200" y="1809705"/>
            <a:ext cx="8229600" cy="48768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Pseudocode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  </a:t>
            </a:r>
            <a:r>
              <a:rPr lang="en-US" sz="2400" i="1" dirty="0">
                <a:solidFill>
                  <a:srgbClr val="F79646"/>
                </a:solidFill>
              </a:rPr>
              <a:t>looks like code, but not a real language</a:t>
            </a:r>
          </a:p>
          <a:p>
            <a:endParaRPr lang="en-US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.  Variables: hours, rate, pay</a:t>
            </a:r>
          </a:p>
          <a:p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2.  Display “Number of hours worked: ”</a:t>
            </a:r>
          </a:p>
          <a:p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3.  Get hours</a:t>
            </a:r>
          </a:p>
          <a:p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4.  Display “Amount paid per hour: ”</a:t>
            </a:r>
          </a:p>
          <a:p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5.  Get rate</a:t>
            </a:r>
          </a:p>
          <a:p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6.  pay = hours * rate</a:t>
            </a:r>
          </a:p>
          <a:p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7.  Display “The pay is  $” , pay</a:t>
            </a:r>
          </a:p>
          <a:p>
            <a:endParaRPr lang="en-US" sz="2400" i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2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Notice </a:t>
            </a:r>
            <a:r>
              <a:rPr lang="en-US" sz="24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importance of order and lack of ambiguity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News Gothic MT"/>
              <a:cs typeface="News Gothic MT"/>
            </a:endParaRPr>
          </a:p>
          <a:p>
            <a:endParaRPr lang="en-US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News Gothic MT"/>
              <a:cs typeface="News Gothic MT"/>
            </a:endParaRPr>
          </a:p>
          <a:p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11688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sz="4000" dirty="0" smtClean="0">
                <a:solidFill>
                  <a:srgbClr val="2C7C9F"/>
                </a:solidFill>
                <a:latin typeface="News Gothic MT"/>
              </a:rPr>
              <a:t>Example – Flow Chart</a:t>
            </a:r>
            <a:endParaRPr lang="en-US" sz="4000" dirty="0"/>
          </a:p>
        </p:txBody>
      </p:sp>
      <p:grpSp>
        <p:nvGrpSpPr>
          <p:cNvPr id="3" name="Group 2"/>
          <p:cNvGrpSpPr/>
          <p:nvPr/>
        </p:nvGrpSpPr>
        <p:grpSpPr>
          <a:xfrm>
            <a:off x="723750" y="1600199"/>
            <a:ext cx="7867650" cy="4883726"/>
            <a:chOff x="0" y="1600199"/>
            <a:chExt cx="7867650" cy="4883726"/>
          </a:xfrm>
        </p:grpSpPr>
        <p:sp>
          <p:nvSpPr>
            <p:cNvPr id="5" name="Flowchart: Terminator 4"/>
            <p:cNvSpPr/>
            <p:nvPr/>
          </p:nvSpPr>
          <p:spPr>
            <a:xfrm>
              <a:off x="611332" y="1600199"/>
              <a:ext cx="1390650" cy="390525"/>
            </a:xfrm>
            <a:prstGeom prst="flowChartTerminator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 dirty="0">
                  <a:ln>
                    <a:noFill/>
                  </a:ln>
                  <a:effectLst/>
                  <a:latin typeface="Courier New"/>
                  <a:ea typeface="Calibri"/>
                  <a:cs typeface="Times New Roman"/>
                </a:rPr>
                <a:t>Start</a:t>
              </a:r>
              <a:endParaRPr lang="en-US" sz="11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6" name="Flowchart: Terminator 5"/>
            <p:cNvSpPr/>
            <p:nvPr/>
          </p:nvSpPr>
          <p:spPr>
            <a:xfrm>
              <a:off x="6477000" y="5907662"/>
              <a:ext cx="1390650" cy="390525"/>
            </a:xfrm>
            <a:prstGeom prst="flowChartTerminator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>
                  <a:ln>
                    <a:noFill/>
                  </a:ln>
                  <a:effectLst/>
                  <a:latin typeface="Courier New"/>
                  <a:ea typeface="Calibri"/>
                  <a:cs typeface="Times New Roman"/>
                </a:rPr>
                <a:t>End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9" name="Flowchart: Data 8"/>
            <p:cNvSpPr/>
            <p:nvPr/>
          </p:nvSpPr>
          <p:spPr>
            <a:xfrm>
              <a:off x="87457" y="2543174"/>
              <a:ext cx="2438400" cy="762000"/>
            </a:xfrm>
            <a:prstGeom prst="flowChartInputOutpu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 smtClean="0"/>
            </a:p>
            <a:p>
              <a:r>
                <a:rPr lang="en-US" sz="1100" dirty="0" smtClean="0">
                  <a:latin typeface="Courier New" pitchFamily="49" charset="0"/>
                  <a:cs typeface="Courier New" pitchFamily="49" charset="0"/>
                </a:rPr>
                <a:t>Display “Number of hours worked: ”</a:t>
              </a:r>
            </a:p>
            <a:p>
              <a:endParaRPr lang="en-US" dirty="0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>
              <a:off x="1306657" y="1990724"/>
              <a:ext cx="0" cy="55245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1306657" y="3305174"/>
              <a:ext cx="0" cy="55245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Flowchart: Data 11"/>
            <p:cNvSpPr/>
            <p:nvPr/>
          </p:nvSpPr>
          <p:spPr>
            <a:xfrm>
              <a:off x="0" y="3893125"/>
              <a:ext cx="2438400" cy="762000"/>
            </a:xfrm>
            <a:prstGeom prst="flowChartInputOutpu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 smtClean="0"/>
            </a:p>
            <a:p>
              <a:r>
                <a:rPr lang="en-US" sz="1100" dirty="0" smtClean="0">
                  <a:latin typeface="Courier New" pitchFamily="49" charset="0"/>
                  <a:cs typeface="Courier New" pitchFamily="49" charset="0"/>
                </a:rPr>
                <a:t>Get hours</a:t>
              </a:r>
            </a:p>
            <a:p>
              <a:endParaRPr lang="en-US" dirty="0"/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>
              <a:off x="3384405" y="1795461"/>
              <a:ext cx="553748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Elbow Connector 13"/>
            <p:cNvCxnSpPr/>
            <p:nvPr/>
          </p:nvCxnSpPr>
          <p:spPr>
            <a:xfrm rot="16200000" flipH="1">
              <a:off x="1685275" y="3960448"/>
              <a:ext cx="983675" cy="2373025"/>
            </a:xfrm>
            <a:prstGeom prst="bentConnector2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V="1">
              <a:off x="3363625" y="1795461"/>
              <a:ext cx="0" cy="384333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>
              <a:off x="4558146" y="5169475"/>
              <a:ext cx="0" cy="55245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>
              <a:off x="4648200" y="2400295"/>
              <a:ext cx="0" cy="55245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3" name="Flowchart: Data 22"/>
            <p:cNvSpPr/>
            <p:nvPr/>
          </p:nvSpPr>
          <p:spPr>
            <a:xfrm>
              <a:off x="3647424" y="1600199"/>
              <a:ext cx="2238161" cy="783214"/>
            </a:xfrm>
            <a:prstGeom prst="flowChartInputOutpu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 smtClean="0"/>
            </a:p>
            <a:p>
              <a:r>
                <a:rPr lang="en-US" sz="1100" dirty="0">
                  <a:latin typeface="Courier New" pitchFamily="49" charset="0"/>
                  <a:cs typeface="Courier New" pitchFamily="49" charset="0"/>
                </a:rPr>
                <a:t>Display “Amount paid per hour: ”</a:t>
              </a:r>
            </a:p>
            <a:p>
              <a:endParaRPr lang="en-US" dirty="0"/>
            </a:p>
          </p:txBody>
        </p:sp>
        <p:sp>
          <p:nvSpPr>
            <p:cNvPr id="24" name="Flowchart: Data 23"/>
            <p:cNvSpPr/>
            <p:nvPr/>
          </p:nvSpPr>
          <p:spPr>
            <a:xfrm>
              <a:off x="3547304" y="2955130"/>
              <a:ext cx="2438400" cy="762000"/>
            </a:xfrm>
            <a:prstGeom prst="flowChartInputOutpu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 smtClean="0"/>
            </a:p>
            <a:p>
              <a:r>
                <a:rPr lang="en-US" sz="1100" dirty="0" smtClean="0">
                  <a:latin typeface="Courier New" pitchFamily="49" charset="0"/>
                  <a:cs typeface="Courier New" pitchFamily="49" charset="0"/>
                </a:rPr>
                <a:t>Get rate</a:t>
              </a:r>
            </a:p>
            <a:p>
              <a:endParaRPr lang="en-US" dirty="0"/>
            </a:p>
          </p:txBody>
        </p:sp>
        <p:cxnSp>
          <p:nvCxnSpPr>
            <p:cNvPr id="25" name="Straight Arrow Connector 24"/>
            <p:cNvCxnSpPr/>
            <p:nvPr/>
          </p:nvCxnSpPr>
          <p:spPr>
            <a:xfrm>
              <a:off x="4585855" y="3699159"/>
              <a:ext cx="0" cy="55245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6" name="Flowchart: Process 25"/>
            <p:cNvSpPr/>
            <p:nvPr/>
          </p:nvSpPr>
          <p:spPr>
            <a:xfrm>
              <a:off x="3614737" y="4274125"/>
              <a:ext cx="2066925" cy="895350"/>
            </a:xfrm>
            <a:prstGeom prst="flowChartProcess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100" dirty="0">
                  <a:latin typeface="Courier New" pitchFamily="49" charset="0"/>
                  <a:cs typeface="Courier New" pitchFamily="49" charset="0"/>
                </a:rPr>
                <a:t>pay = hours * rate</a:t>
              </a:r>
            </a:p>
          </p:txBody>
        </p:sp>
        <p:sp>
          <p:nvSpPr>
            <p:cNvPr id="27" name="Flowchart: Data 26"/>
            <p:cNvSpPr/>
            <p:nvPr/>
          </p:nvSpPr>
          <p:spPr>
            <a:xfrm>
              <a:off x="3335916" y="5721925"/>
              <a:ext cx="2438400" cy="762000"/>
            </a:xfrm>
            <a:prstGeom prst="flowChartInputOutpu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 smtClean="0"/>
            </a:p>
            <a:p>
              <a:r>
                <a:rPr lang="en-US" sz="1100" dirty="0">
                  <a:latin typeface="Courier New" pitchFamily="49" charset="0"/>
                  <a:cs typeface="Courier New" pitchFamily="49" charset="0"/>
                </a:rPr>
                <a:t>Display “The pay is  </a:t>
              </a:r>
              <a:r>
                <a:rPr lang="en-US" sz="1100" dirty="0" smtClean="0">
                  <a:latin typeface="Courier New" pitchFamily="49" charset="0"/>
                  <a:cs typeface="Courier New" pitchFamily="49" charset="0"/>
                </a:rPr>
                <a:t>$”, </a:t>
              </a:r>
              <a:r>
                <a:rPr lang="en-US" sz="1100" dirty="0">
                  <a:latin typeface="Courier New" pitchFamily="49" charset="0"/>
                  <a:cs typeface="Courier New" pitchFamily="49" charset="0"/>
                </a:rPr>
                <a:t>pay</a:t>
              </a:r>
            </a:p>
            <a:p>
              <a:endParaRPr lang="en-US" dirty="0"/>
            </a:p>
          </p:txBody>
        </p:sp>
        <p:cxnSp>
          <p:nvCxnSpPr>
            <p:cNvPr id="28" name="Straight Arrow Connector 27"/>
            <p:cNvCxnSpPr>
              <a:stCxn id="27" idx="5"/>
              <a:endCxn id="6" idx="1"/>
            </p:cNvCxnSpPr>
            <p:nvPr/>
          </p:nvCxnSpPr>
          <p:spPr>
            <a:xfrm>
              <a:off x="5530476" y="6102925"/>
              <a:ext cx="946524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352256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Shape 14"/>
          <p:cNvSpPr txBox="1"/>
          <p:nvPr/>
        </p:nvSpPr>
        <p:spPr>
          <a:xfrm>
            <a:off x="549360" y="1547824"/>
            <a:ext cx="8042040" cy="46479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000" dirty="0" smtClean="0">
                <a:solidFill>
                  <a:srgbClr val="595959"/>
                </a:solidFill>
                <a:latin typeface="News Gothic MT"/>
              </a:rPr>
              <a:t>. </a:t>
            </a:r>
            <a:endParaRPr dirty="0"/>
          </a:p>
        </p:txBody>
      </p:sp>
      <p:sp>
        <p:nvSpPr>
          <p:cNvPr id="69" name="TextShape 5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000" dirty="0" smtClean="0">
                <a:solidFill>
                  <a:srgbClr val="2C7C9F"/>
                </a:solidFill>
                <a:latin typeface="News Gothic MT"/>
              </a:rPr>
              <a:t>Example – Decision Making</a:t>
            </a:r>
            <a:endParaRPr sz="4000" dirty="0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457200" y="1809705"/>
            <a:ext cx="8229600" cy="48768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  <a:cs typeface="News Gothic MT"/>
              </a:rPr>
              <a:t>F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  <a:cs typeface="News Gothic MT"/>
              </a:rPr>
              <a:t>igure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  <a:cs typeface="News Gothic MT"/>
              </a:rPr>
              <a:t>out if a number is positive</a:t>
            </a:r>
          </a:p>
          <a:p>
            <a:endParaRPr lang="en-US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News Gothic MT"/>
              <a:cs typeface="News Gothic MT"/>
            </a:endParaRPr>
          </a:p>
          <a:p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  <a:cs typeface="News Gothic MT"/>
              </a:rPr>
              <a:t>Step 1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  <a:cs typeface="News Gothic MT"/>
              </a:rPr>
              <a:t>:  Understand the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  <a:cs typeface="News Gothic MT"/>
              </a:rPr>
              <a:t>problem</a:t>
            </a:r>
          </a:p>
          <a:p>
            <a:endParaRPr lang="en-US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News Gothic MT"/>
              <a:cs typeface="News Gothic MT"/>
            </a:endParaRPr>
          </a:p>
          <a:p>
            <a:pPr>
              <a:spcBef>
                <a:spcPts val="1200"/>
              </a:spcBef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  <a:cs typeface="News Gothic MT"/>
              </a:rPr>
              <a:t>Input :  The number</a:t>
            </a:r>
          </a:p>
          <a:p>
            <a:pPr>
              <a:spcBef>
                <a:spcPts val="1200"/>
              </a:spcBef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  <a:cs typeface="News Gothic MT"/>
              </a:rPr>
              <a:t>Process:  Is it greater than zero?</a:t>
            </a:r>
          </a:p>
          <a:p>
            <a:pPr>
              <a:spcBef>
                <a:spcPts val="1200"/>
              </a:spcBef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  <a:cs typeface="News Gothic MT"/>
              </a:rPr>
              <a:t>Output: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  <a:cs typeface="News Gothic MT"/>
              </a:rPr>
              <a:t>A message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  <a:cs typeface="News Gothic MT"/>
              </a:rPr>
              <a:t>that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  <a:cs typeface="News Gothic MT"/>
              </a:rPr>
              <a:t>says whether the number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  <a:cs typeface="News Gothic MT"/>
              </a:rPr>
              <a:t>is positive or non-positive</a:t>
            </a:r>
          </a:p>
          <a:p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86669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Shape 14"/>
          <p:cNvSpPr txBox="1"/>
          <p:nvPr/>
        </p:nvSpPr>
        <p:spPr>
          <a:xfrm>
            <a:off x="549360" y="1547824"/>
            <a:ext cx="8042040" cy="46479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000" dirty="0" smtClean="0">
                <a:solidFill>
                  <a:srgbClr val="595959"/>
                </a:solidFill>
                <a:latin typeface="News Gothic MT"/>
              </a:rPr>
              <a:t>. </a:t>
            </a:r>
            <a:endParaRPr dirty="0"/>
          </a:p>
        </p:txBody>
      </p:sp>
      <p:sp>
        <p:nvSpPr>
          <p:cNvPr id="69" name="TextShape 5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000" dirty="0" smtClean="0">
                <a:solidFill>
                  <a:srgbClr val="2C7C9F"/>
                </a:solidFill>
                <a:latin typeface="News Gothic MT"/>
              </a:rPr>
              <a:t>Algorithm</a:t>
            </a:r>
            <a:endParaRPr sz="4000" dirty="0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457200" y="1809705"/>
            <a:ext cx="8229600" cy="48768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2400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  <a:cs typeface="News Gothic MT"/>
              </a:rPr>
              <a:t>Plain English </a:t>
            </a:r>
            <a:endParaRPr lang="en-US" sz="2400" u="sng" dirty="0" smtClean="0">
              <a:solidFill>
                <a:schemeClr val="tx1">
                  <a:lumMod val="65000"/>
                  <a:lumOff val="35000"/>
                </a:schemeClr>
              </a:solidFill>
              <a:latin typeface="News Gothic MT"/>
              <a:cs typeface="News Gothic MT"/>
            </a:endParaRPr>
          </a:p>
          <a:p>
            <a:endParaRPr lang="en-US" sz="2400" u="sng" dirty="0" smtClean="0">
              <a:solidFill>
                <a:schemeClr val="tx1">
                  <a:lumMod val="65000"/>
                  <a:lumOff val="35000"/>
                </a:schemeClr>
              </a:solidFill>
              <a:latin typeface="News Gothic MT"/>
              <a:cs typeface="News Gothic MT"/>
            </a:endParaRPr>
          </a:p>
          <a:p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  <a:cs typeface="News Gothic MT"/>
              </a:rPr>
              <a:t>Ask for the number.  Check if it is greater than zero.  If it is, it is a positive number.  If not (i.e. else), it is not positive</a:t>
            </a:r>
          </a:p>
          <a:p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News Gothic MT"/>
              <a:cs typeface="News Gothic MT"/>
            </a:endParaRPr>
          </a:p>
          <a:p>
            <a:endParaRPr lang="en-US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News Gothic MT"/>
              <a:cs typeface="News Gothic MT"/>
            </a:endParaRPr>
          </a:p>
          <a:p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8229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Shape 14"/>
          <p:cNvSpPr txBox="1"/>
          <p:nvPr/>
        </p:nvSpPr>
        <p:spPr>
          <a:xfrm>
            <a:off x="549360" y="1547824"/>
            <a:ext cx="8042040" cy="46479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000" dirty="0" smtClean="0">
                <a:solidFill>
                  <a:srgbClr val="595959"/>
                </a:solidFill>
                <a:latin typeface="News Gothic MT"/>
              </a:rPr>
              <a:t>. </a:t>
            </a:r>
            <a:endParaRPr dirty="0"/>
          </a:p>
        </p:txBody>
      </p:sp>
      <p:sp>
        <p:nvSpPr>
          <p:cNvPr id="69" name="TextShape 5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000" dirty="0" smtClean="0">
                <a:solidFill>
                  <a:srgbClr val="2C7C9F"/>
                </a:solidFill>
                <a:latin typeface="News Gothic MT"/>
              </a:rPr>
              <a:t>Algorithm</a:t>
            </a:r>
            <a:endParaRPr sz="4000" dirty="0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457200" y="1809705"/>
            <a:ext cx="8229600" cy="48768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Pseudocode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</a:t>
            </a:r>
            <a:endParaRPr lang="en-US" sz="2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. 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Variable: </a:t>
            </a:r>
            <a:r>
              <a:rPr lang="en-US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num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2.  Display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“Enter the number: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”</a:t>
            </a:r>
          </a:p>
          <a:p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3.  Get </a:t>
            </a:r>
            <a:r>
              <a:rPr lang="en-US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num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457200" indent="-457200">
              <a:buAutoNum type="arabicPeriod" startAt="4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 if </a:t>
            </a:r>
            <a:r>
              <a:rPr lang="en-US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num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 &gt; 0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457200" indent="-457200">
              <a:buAutoNum type="arabicPeriod" startAt="5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       Display “It is positive”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457200" indent="-457200">
              <a:buAutoNum type="arabicPeriod" startAt="6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else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7. 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      Display “It is not positive”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News Gothic MT"/>
              <a:cs typeface="News Gothic MT"/>
            </a:endParaRPr>
          </a:p>
          <a:p>
            <a:endParaRPr lang="en-US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News Gothic MT"/>
              <a:cs typeface="News Gothic MT"/>
            </a:endParaRPr>
          </a:p>
          <a:p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4980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extShape 1"/>
          <p:cNvSpPr txBox="1"/>
          <p:nvPr/>
        </p:nvSpPr>
        <p:spPr>
          <a:xfrm>
            <a:off x="-353518" y="356972"/>
            <a:ext cx="9728287" cy="875787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000" dirty="0" smtClean="0">
                <a:solidFill>
                  <a:srgbClr val="2C7C9F"/>
                </a:solidFill>
                <a:latin typeface="News Gothic MT"/>
              </a:rPr>
              <a:t>Flowcharts-Decision </a:t>
            </a:r>
            <a:r>
              <a:rPr lang="en-US" sz="4000" dirty="0" smtClean="0">
                <a:solidFill>
                  <a:srgbClr val="2C7C9F"/>
                </a:solidFill>
                <a:latin typeface="News Gothic MT"/>
              </a:rPr>
              <a:t>Making</a:t>
            </a:r>
            <a:endParaRPr lang="en-US" sz="4000" dirty="0" smtClean="0">
              <a:solidFill>
                <a:srgbClr val="2C7C9F"/>
              </a:solidFill>
              <a:latin typeface="News Gothic MT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358915"/>
            <a:ext cx="8079600" cy="79529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If 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num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&gt; 0 display “Positive”</a:t>
            </a:r>
          </a:p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Else (that means 0 or negative) display “Not Positive”</a:t>
            </a:r>
          </a:p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658754" y="2295249"/>
            <a:ext cx="6069593" cy="4292313"/>
            <a:chOff x="862119" y="2434747"/>
            <a:chExt cx="6069593" cy="4292313"/>
          </a:xfrm>
        </p:grpSpPr>
        <p:cxnSp>
          <p:nvCxnSpPr>
            <p:cNvPr id="17" name="Straight Arrow Connector 16"/>
            <p:cNvCxnSpPr/>
            <p:nvPr/>
          </p:nvCxnSpPr>
          <p:spPr>
            <a:xfrm>
              <a:off x="3962399" y="5925661"/>
              <a:ext cx="0" cy="801399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Straight Arrow Connector 5"/>
            <p:cNvCxnSpPr/>
            <p:nvPr/>
          </p:nvCxnSpPr>
          <p:spPr>
            <a:xfrm>
              <a:off x="3962400" y="2434747"/>
              <a:ext cx="0" cy="55245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7" name="Flowchart: Decision 6"/>
            <p:cNvSpPr/>
            <p:nvPr/>
          </p:nvSpPr>
          <p:spPr>
            <a:xfrm>
              <a:off x="3178968" y="2987197"/>
              <a:ext cx="1566863" cy="1143000"/>
            </a:xfrm>
            <a:prstGeom prst="flowChartDecision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100" dirty="0" err="1">
                  <a:latin typeface="Courier New" pitchFamily="49" charset="0"/>
                  <a:cs typeface="Courier New" pitchFamily="49" charset="0"/>
                </a:rPr>
                <a:t>n</a:t>
              </a:r>
              <a:r>
                <a:rPr lang="en-US" sz="1100" dirty="0" err="1" smtClean="0">
                  <a:latin typeface="Courier New" pitchFamily="49" charset="0"/>
                  <a:cs typeface="Courier New" pitchFamily="49" charset="0"/>
                </a:rPr>
                <a:t>um</a:t>
              </a:r>
              <a:r>
                <a:rPr lang="en-US" sz="1100" dirty="0" smtClean="0">
                  <a:latin typeface="Courier New" pitchFamily="49" charset="0"/>
                  <a:cs typeface="Courier New" pitchFamily="49" charset="0"/>
                </a:rPr>
                <a:t> &gt;0?</a:t>
              </a:r>
              <a:endParaRPr lang="en-US" sz="1100" dirty="0">
                <a:latin typeface="Courier New" pitchFamily="49" charset="0"/>
                <a:cs typeface="Courier New" pitchFamily="49" charset="0"/>
              </a:endParaRPr>
            </a:p>
          </p:txBody>
        </p:sp>
        <p:cxnSp>
          <p:nvCxnSpPr>
            <p:cNvPr id="8" name="Straight Connector 7"/>
            <p:cNvCxnSpPr/>
            <p:nvPr/>
          </p:nvCxnSpPr>
          <p:spPr>
            <a:xfrm flipH="1">
              <a:off x="1981200" y="3572551"/>
              <a:ext cx="1197769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V="1">
              <a:off x="1981200" y="5162360"/>
              <a:ext cx="0" cy="806162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4745831" y="3558697"/>
              <a:ext cx="1197769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1" name="Flowchart: Data 18"/>
            <p:cNvSpPr/>
            <p:nvPr/>
          </p:nvSpPr>
          <p:spPr>
            <a:xfrm>
              <a:off x="862119" y="4379146"/>
              <a:ext cx="2238161" cy="783214"/>
            </a:xfrm>
            <a:prstGeom prst="flowChartInputOutpu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 smtClean="0"/>
            </a:p>
            <a:p>
              <a:r>
                <a:rPr lang="en-US" sz="1100" dirty="0">
                  <a:latin typeface="Courier New" pitchFamily="49" charset="0"/>
                  <a:cs typeface="Courier New" pitchFamily="49" charset="0"/>
                </a:rPr>
                <a:t>Display </a:t>
              </a:r>
              <a:r>
                <a:rPr lang="en-US" sz="1100" dirty="0" smtClean="0">
                  <a:latin typeface="Courier New" pitchFamily="49" charset="0"/>
                  <a:cs typeface="Courier New" pitchFamily="49" charset="0"/>
                </a:rPr>
                <a:t>“positive”</a:t>
              </a:r>
              <a:endParaRPr lang="en-US" sz="1100" dirty="0">
                <a:latin typeface="Courier New" pitchFamily="49" charset="0"/>
                <a:cs typeface="Courier New" pitchFamily="49" charset="0"/>
              </a:endParaRPr>
            </a:p>
            <a:p>
              <a:endParaRPr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 flipV="1">
              <a:off x="5854195" y="5162360"/>
              <a:ext cx="0" cy="806162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Flowchart: Data 20"/>
            <p:cNvSpPr/>
            <p:nvPr/>
          </p:nvSpPr>
          <p:spPr>
            <a:xfrm>
              <a:off x="4693551" y="4379146"/>
              <a:ext cx="2238161" cy="783214"/>
            </a:xfrm>
            <a:prstGeom prst="flowChartInputOutpu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 smtClean="0"/>
            </a:p>
            <a:p>
              <a:r>
                <a:rPr lang="en-US" sz="1100" dirty="0">
                  <a:latin typeface="Courier New" pitchFamily="49" charset="0"/>
                  <a:cs typeface="Courier New" pitchFamily="49" charset="0"/>
                </a:rPr>
                <a:t>Display </a:t>
              </a:r>
              <a:r>
                <a:rPr lang="en-US" sz="1100" dirty="0" smtClean="0">
                  <a:latin typeface="Courier New" pitchFamily="49" charset="0"/>
                  <a:cs typeface="Courier New" pitchFamily="49" charset="0"/>
                </a:rPr>
                <a:t>“Not positive”</a:t>
              </a:r>
              <a:endParaRPr lang="en-US" sz="1100" dirty="0">
                <a:latin typeface="Courier New" pitchFamily="49" charset="0"/>
                <a:cs typeface="Courier New" pitchFamily="49" charset="0"/>
              </a:endParaRPr>
            </a:p>
            <a:p>
              <a:endParaRPr lang="en-US" dirty="0"/>
            </a:p>
          </p:txBody>
        </p:sp>
        <p:cxnSp>
          <p:nvCxnSpPr>
            <p:cNvPr id="14" name="Straight Arrow Connector 13"/>
            <p:cNvCxnSpPr>
              <a:endCxn id="11" idx="1"/>
            </p:cNvCxnSpPr>
            <p:nvPr/>
          </p:nvCxnSpPr>
          <p:spPr>
            <a:xfrm>
              <a:off x="1981200" y="3558697"/>
              <a:ext cx="0" cy="820449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>
              <a:off x="5943600" y="3577747"/>
              <a:ext cx="0" cy="801399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H="1">
              <a:off x="1956630" y="5972849"/>
              <a:ext cx="3897565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Rectangle 17"/>
            <p:cNvSpPr/>
            <p:nvPr/>
          </p:nvSpPr>
          <p:spPr>
            <a:xfrm>
              <a:off x="2015835" y="3171634"/>
              <a:ext cx="1119080" cy="38706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True</a:t>
              </a:r>
              <a:endParaRPr lang="en-US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4824520" y="3195444"/>
              <a:ext cx="1119080" cy="38706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False</a:t>
              </a:r>
              <a:endParaRPr lang="en-US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516609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000" dirty="0">
                <a:solidFill>
                  <a:srgbClr val="2C7C9F"/>
                </a:solidFill>
                <a:latin typeface="News Gothic MT"/>
              </a:rPr>
              <a:t>Algorithms</a:t>
            </a:r>
            <a:endParaRPr sz="4000"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An </a:t>
            </a:r>
            <a:r>
              <a:rPr lang="en-US" sz="2400" b="1" dirty="0" smtClean="0">
                <a:solidFill>
                  <a:srgbClr val="FF0000"/>
                </a:solidFill>
                <a:latin typeface="News Gothic MT"/>
              </a:rPr>
              <a:t>algorithm 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is an </a:t>
            </a:r>
            <a:r>
              <a:rPr lang="en-US" sz="2400" b="1" dirty="0" smtClean="0">
                <a:solidFill>
                  <a:srgbClr val="595959"/>
                </a:solidFill>
                <a:latin typeface="News Gothic MT"/>
              </a:rPr>
              <a:t>ordered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 set of </a:t>
            </a:r>
            <a:r>
              <a:rPr lang="en-US" sz="2400" b="1" dirty="0" smtClean="0">
                <a:solidFill>
                  <a:srgbClr val="595959"/>
                </a:solidFill>
                <a:latin typeface="News Gothic MT"/>
              </a:rPr>
              <a:t>unambiguous 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steps that describes a </a:t>
            </a:r>
            <a:r>
              <a:rPr lang="en-US" sz="2400" b="1" dirty="0" smtClean="0">
                <a:solidFill>
                  <a:srgbClr val="595959"/>
                </a:solidFill>
                <a:latin typeface="News Gothic MT"/>
              </a:rPr>
              <a:t>process</a:t>
            </a:r>
            <a:endParaRPr lang="en-US" sz="2400" b="1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120000"/>
              </a:lnSpc>
              <a:buSzPct val="110000"/>
            </a:pPr>
            <a:endParaRPr dirty="0"/>
          </a:p>
          <a:p>
            <a:pPr>
              <a:lnSpc>
                <a:spcPct val="12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Examples </a:t>
            </a:r>
            <a:r>
              <a:rPr lang="en-US" sz="2400" dirty="0">
                <a:solidFill>
                  <a:srgbClr val="595959"/>
                </a:solidFill>
                <a:latin typeface="News Gothic MT"/>
              </a:rPr>
              <a:t>from real life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:</a:t>
            </a:r>
            <a:endParaRPr dirty="0"/>
          </a:p>
          <a:p>
            <a:pPr marL="349250" lvl="1" indent="223838">
              <a:lnSpc>
                <a:spcPct val="120000"/>
              </a:lnSpc>
              <a:spcBef>
                <a:spcPts val="800"/>
              </a:spcBef>
              <a:buSzPct val="110000"/>
              <a:buFont typeface="Wingdings 2" charset="2"/>
              <a:buChar char=""/>
            </a:pPr>
            <a:r>
              <a:rPr lang="en-US" sz="2200" dirty="0" smtClean="0">
                <a:solidFill>
                  <a:srgbClr val="595959"/>
                </a:solidFill>
                <a:latin typeface="News Gothic MT"/>
              </a:rPr>
              <a:t>Recipes </a:t>
            </a:r>
            <a:r>
              <a:rPr lang="en-US" sz="2200" i="1" dirty="0" smtClean="0">
                <a:solidFill>
                  <a:schemeClr val="accent6"/>
                </a:solidFill>
                <a:latin typeface="News Gothic MT"/>
              </a:rPr>
              <a:t>(not really)</a:t>
            </a:r>
            <a:endParaRPr dirty="0">
              <a:solidFill>
                <a:schemeClr val="accent6"/>
              </a:solidFill>
            </a:endParaRPr>
          </a:p>
          <a:p>
            <a:pPr marL="573088" lvl="1" indent="-223838">
              <a:lnSpc>
                <a:spcPct val="120000"/>
              </a:lnSpc>
              <a:spcBef>
                <a:spcPts val="800"/>
              </a:spcBef>
              <a:buSzPct val="110000"/>
              <a:buFont typeface="Wingdings 2" charset="2"/>
              <a:buChar char=""/>
            </a:pPr>
            <a:r>
              <a:rPr lang="en-US" sz="2200" dirty="0">
                <a:solidFill>
                  <a:srgbClr val="595959"/>
                </a:solidFill>
                <a:latin typeface="News Gothic MT"/>
              </a:rPr>
              <a:t>Project directions - chemistry lab, writing </a:t>
            </a:r>
            <a:r>
              <a:rPr lang="en-US" sz="2200" dirty="0" smtClean="0">
                <a:solidFill>
                  <a:srgbClr val="595959"/>
                </a:solidFill>
                <a:latin typeface="News Gothic MT"/>
              </a:rPr>
              <a:t>prompt </a:t>
            </a:r>
            <a:r>
              <a:rPr lang="en-US" sz="2200" i="1" dirty="0" smtClean="0">
                <a:solidFill>
                  <a:srgbClr val="F79646"/>
                </a:solidFill>
                <a:latin typeface="News Gothic MT"/>
              </a:rPr>
              <a:t>(hopefully)</a:t>
            </a:r>
            <a:endParaRPr i="1" dirty="0">
              <a:solidFill>
                <a:srgbClr val="F79646"/>
              </a:solidFill>
            </a:endParaRPr>
          </a:p>
          <a:p>
            <a:pPr marL="349250" lvl="1" indent="223838">
              <a:lnSpc>
                <a:spcPct val="120000"/>
              </a:lnSpc>
              <a:spcBef>
                <a:spcPts val="800"/>
              </a:spcBef>
              <a:buSzPct val="110000"/>
              <a:buFont typeface="Wingdings 2" charset="2"/>
              <a:buChar char=""/>
            </a:pPr>
            <a:r>
              <a:rPr lang="en-US" sz="2200" dirty="0" smtClean="0">
                <a:solidFill>
                  <a:srgbClr val="595959"/>
                </a:solidFill>
                <a:latin typeface="News Gothic MT"/>
              </a:rPr>
              <a:t>Assembly i</a:t>
            </a:r>
            <a:r>
              <a:rPr lang="en-US" sz="2200" dirty="0" smtClean="0">
                <a:solidFill>
                  <a:srgbClr val="595959"/>
                </a:solidFill>
                <a:latin typeface="News Gothic MT"/>
              </a:rPr>
              <a:t>nstruction (Legos, IKEA</a:t>
            </a:r>
            <a:r>
              <a:rPr lang="en-US" sz="2200" dirty="0" smtClean="0">
                <a:solidFill>
                  <a:srgbClr val="595959"/>
                </a:solidFill>
                <a:latin typeface="News Gothic MT"/>
              </a:rPr>
              <a:t>)</a:t>
            </a:r>
          </a:p>
          <a:p>
            <a:pPr lvl="1">
              <a:lnSpc>
                <a:spcPct val="120000"/>
              </a:lnSpc>
              <a:buSzPct val="110000"/>
              <a:buFont typeface="Wingdings 2" charset="2"/>
              <a:buChar char=""/>
            </a:pPr>
            <a:endParaRPr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extShape 1"/>
          <p:cNvSpPr txBox="1"/>
          <p:nvPr/>
        </p:nvSpPr>
        <p:spPr>
          <a:xfrm>
            <a:off x="549360" y="107640"/>
            <a:ext cx="8042040" cy="900981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000" dirty="0" smtClean="0">
                <a:solidFill>
                  <a:srgbClr val="2C7C9F"/>
                </a:solidFill>
                <a:latin typeface="News Gothic MT"/>
              </a:rPr>
              <a:t>Looping   </a:t>
            </a:r>
            <a:endParaRPr sz="4000" dirty="0"/>
          </a:p>
        </p:txBody>
      </p:sp>
      <p:sp>
        <p:nvSpPr>
          <p:cNvPr id="82" name="TextShape 2"/>
          <p:cNvSpPr txBox="1"/>
          <p:nvPr/>
        </p:nvSpPr>
        <p:spPr>
          <a:xfrm>
            <a:off x="549360" y="1344829"/>
            <a:ext cx="8042040" cy="4598412"/>
          </a:xfrm>
          <a:prstGeom prst="rect">
            <a:avLst/>
          </a:prstGeom>
        </p:spPr>
        <p:txBody>
          <a:bodyPr/>
          <a:lstStyle/>
          <a:p>
            <a:pPr>
              <a:buSzPct val="110000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  <a:cs typeface="News Gothic MT"/>
              </a:rPr>
              <a:t>A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  <a:cs typeface="News Gothic MT"/>
              </a:rPr>
              <a:t>dd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  <a:cs typeface="News Gothic MT"/>
              </a:rPr>
              <a:t>the numbers from 1 to 10.  </a:t>
            </a:r>
            <a:endParaRPr lang="en-US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News Gothic MT"/>
              <a:cs typeface="News Gothic MT"/>
            </a:endParaRPr>
          </a:p>
          <a:p>
            <a:pPr>
              <a:buSzPct val="110000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  <a:cs typeface="News Gothic MT"/>
              </a:rPr>
              <a:t>That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  <a:cs typeface="News Gothic MT"/>
              </a:rPr>
              <a:t>is 1 + 2 + 3 + …+ 10 = 55</a:t>
            </a:r>
          </a:p>
          <a:p>
            <a:pPr>
              <a:buSzPct val="110000"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News Gothic MT"/>
              <a:cs typeface="News Gothic MT"/>
            </a:endParaRPr>
          </a:p>
          <a:p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  <a:cs typeface="News Gothic MT"/>
              </a:rPr>
              <a:t>Step 1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  <a:cs typeface="News Gothic MT"/>
              </a:rPr>
              <a:t>:  Understand the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  <a:cs typeface="News Gothic MT"/>
              </a:rPr>
              <a:t>problem</a:t>
            </a:r>
          </a:p>
          <a:p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News Gothic MT"/>
              <a:cs typeface="News Gothic MT"/>
            </a:endParaRPr>
          </a:p>
          <a:p>
            <a:pPr>
              <a:spcBef>
                <a:spcPts val="1200"/>
              </a:spcBef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  <a:cs typeface="News Gothic MT"/>
              </a:rPr>
              <a:t>Input : 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  <a:cs typeface="News Gothic MT"/>
              </a:rPr>
              <a:t>None needed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News Gothic MT"/>
              <a:cs typeface="News Gothic MT"/>
            </a:endParaRPr>
          </a:p>
          <a:p>
            <a:pPr>
              <a:spcBef>
                <a:spcPts val="1200"/>
              </a:spcBef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  <a:cs typeface="News Gothic MT"/>
              </a:rPr>
              <a:t>Process: 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  <a:cs typeface="News Gothic MT"/>
              </a:rPr>
              <a:t>Add 0 to 1 to get a new sum.  Add 2 to the old sum to get a new sum.  Add 3 to the old sum to get a new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  <a:cs typeface="News Gothic MT"/>
              </a:rPr>
              <a:t>sum ... Add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  <a:cs typeface="News Gothic MT"/>
              </a:rPr>
              <a:t>10 to the old sum to get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  <a:cs typeface="News Gothic MT"/>
              </a:rPr>
              <a:t>the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  <a:cs typeface="News Gothic MT"/>
              </a:rPr>
              <a:t> final sum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News Gothic MT"/>
              <a:cs typeface="News Gothic MT"/>
            </a:endParaRPr>
          </a:p>
          <a:p>
            <a:pPr>
              <a:spcBef>
                <a:spcPts val="1200"/>
              </a:spcBef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  <a:cs typeface="News Gothic MT"/>
              </a:rPr>
              <a:t>Output: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  <a:cs typeface="News Gothic MT"/>
              </a:rPr>
              <a:t>The new sum after 10 iterations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News Gothic MT"/>
              <a:cs typeface="News Gothic MT"/>
            </a:endParaRPr>
          </a:p>
          <a:p>
            <a:pPr>
              <a:lnSpc>
                <a:spcPct val="100000"/>
              </a:lnSpc>
              <a:buSzPct val="110000"/>
            </a:pPr>
            <a:endParaRPr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Shape 14"/>
          <p:cNvSpPr txBox="1"/>
          <p:nvPr/>
        </p:nvSpPr>
        <p:spPr>
          <a:xfrm>
            <a:off x="549360" y="1547824"/>
            <a:ext cx="8042040" cy="46479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000" dirty="0" smtClean="0">
                <a:solidFill>
                  <a:srgbClr val="595959"/>
                </a:solidFill>
                <a:latin typeface="News Gothic MT"/>
              </a:rPr>
              <a:t>. </a:t>
            </a:r>
            <a:endParaRPr dirty="0"/>
          </a:p>
        </p:txBody>
      </p:sp>
      <p:sp>
        <p:nvSpPr>
          <p:cNvPr id="69" name="TextShape 5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000" dirty="0" smtClean="0">
                <a:solidFill>
                  <a:srgbClr val="2C7C9F"/>
                </a:solidFill>
                <a:latin typeface="News Gothic MT"/>
              </a:rPr>
              <a:t>Algorithm</a:t>
            </a:r>
            <a:endParaRPr sz="4000" dirty="0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457200" y="1809705"/>
            <a:ext cx="8229600" cy="48768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2400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  <a:cs typeface="News Gothic MT"/>
              </a:rPr>
              <a:t>Plain English </a:t>
            </a:r>
            <a:endParaRPr lang="en-US" sz="2400" u="sng" dirty="0" smtClean="0">
              <a:solidFill>
                <a:schemeClr val="tx1">
                  <a:lumMod val="65000"/>
                  <a:lumOff val="35000"/>
                </a:schemeClr>
              </a:solidFill>
              <a:latin typeface="News Gothic MT"/>
              <a:cs typeface="News Gothic MT"/>
            </a:endParaRPr>
          </a:p>
          <a:p>
            <a:endParaRPr lang="en-US" sz="2400" u="sng" dirty="0" smtClean="0">
              <a:solidFill>
                <a:schemeClr val="tx1">
                  <a:lumMod val="65000"/>
                  <a:lumOff val="35000"/>
                </a:schemeClr>
              </a:solidFill>
              <a:latin typeface="News Gothic MT"/>
              <a:cs typeface="News Gothic MT"/>
            </a:endParaRPr>
          </a:p>
          <a:p>
            <a:pPr>
              <a:lnSpc>
                <a:spcPct val="120000"/>
              </a:lnSpc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  <a:cs typeface="News Gothic MT"/>
              </a:rPr>
              <a:t>Start count at 1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  <a:cs typeface="News Gothic MT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  <a:cs typeface="News Gothic MT"/>
              </a:rPr>
              <a:t>Add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  <a:cs typeface="News Gothic MT"/>
              </a:rPr>
              <a:t>the count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  <a:cs typeface="News Gothic MT"/>
              </a:rPr>
              <a:t>to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  <a:cs typeface="News Gothic MT"/>
              </a:rPr>
              <a:t>the sum (originally zero) to get a new sum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  <a:cs typeface="News Gothic MT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  <a:cs typeface="News Gothic MT"/>
              </a:rPr>
              <a:t>Increment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  <a:cs typeface="News Gothic MT"/>
              </a:rPr>
              <a:t>the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  <a:cs typeface="News Gothic MT"/>
              </a:rPr>
              <a:t>count.</a:t>
            </a:r>
          </a:p>
          <a:p>
            <a:pPr>
              <a:lnSpc>
                <a:spcPct val="120000"/>
              </a:lnSpc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  <a:cs typeface="News Gothic MT"/>
              </a:rPr>
              <a:t>Repeat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  <a:cs typeface="News Gothic MT"/>
              </a:rPr>
              <a:t>the last two steps 10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  <a:cs typeface="News Gothic MT"/>
              </a:rPr>
              <a:t>times.</a:t>
            </a:r>
            <a:endParaRPr lang="en-US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News Gothic MT"/>
              <a:cs typeface="News Gothic MT"/>
            </a:endParaRPr>
          </a:p>
          <a:p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News Gothic MT"/>
              <a:cs typeface="News Gothic MT"/>
            </a:endParaRPr>
          </a:p>
          <a:p>
            <a:endParaRPr lang="en-US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News Gothic MT"/>
              <a:cs typeface="News Gothic MT"/>
            </a:endParaRPr>
          </a:p>
          <a:p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9396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Shape 14"/>
          <p:cNvSpPr txBox="1"/>
          <p:nvPr/>
        </p:nvSpPr>
        <p:spPr>
          <a:xfrm>
            <a:off x="549360" y="1547824"/>
            <a:ext cx="8042040" cy="46479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000" dirty="0" smtClean="0">
                <a:solidFill>
                  <a:srgbClr val="595959"/>
                </a:solidFill>
                <a:latin typeface="News Gothic MT"/>
              </a:rPr>
              <a:t>. </a:t>
            </a:r>
            <a:endParaRPr dirty="0"/>
          </a:p>
        </p:txBody>
      </p:sp>
      <p:sp>
        <p:nvSpPr>
          <p:cNvPr id="69" name="TextShape 5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000" dirty="0" smtClean="0">
                <a:solidFill>
                  <a:srgbClr val="2C7C9F"/>
                </a:solidFill>
                <a:latin typeface="News Gothic MT"/>
              </a:rPr>
              <a:t>Algorithm</a:t>
            </a:r>
            <a:endParaRPr sz="4000" dirty="0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457200" y="1809705"/>
            <a:ext cx="8229600" cy="48768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Pseudocode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</a:t>
            </a:r>
            <a:endParaRPr lang="en-US" sz="2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While_Example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9250">
              <a:buAutoNum type="arabicPeriod"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Numeric 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Variables: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counter = 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1, sum = 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</a:p>
          <a:p>
            <a:pPr marL="349250">
              <a:buAutoNum type="arabicPeriod"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While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counter 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&lt;= 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10: </a:t>
            </a:r>
            <a:endParaRPr lang="en-US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9250">
              <a:buAutoNum type="arabicPeriod" startAt="3"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sum 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sum + counter</a:t>
            </a:r>
          </a:p>
          <a:p>
            <a:pPr marL="349250">
              <a:buAutoNum type="arabicPeriod" startAt="3"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counter 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counter + 1</a:t>
            </a:r>
          </a:p>
          <a:p>
            <a:pPr marL="349250">
              <a:buAutoNum type="arabicPeriod" startAt="3"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EndWhile</a:t>
            </a:r>
            <a:endParaRPr lang="en-US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9250">
              <a:buAutoNum type="arabicPeriod" startAt="3"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Display “The 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sum is”, sum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9250"/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News Gothic MT"/>
              <a:cs typeface="News Gothic MT"/>
            </a:endParaRPr>
          </a:p>
          <a:p>
            <a:endParaRPr lang="en-US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News Gothic MT"/>
              <a:cs typeface="News Gothic MT"/>
            </a:endParaRPr>
          </a:p>
          <a:p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66857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000" dirty="0">
                <a:solidFill>
                  <a:srgbClr val="2C7C9F"/>
                </a:solidFill>
                <a:latin typeface="News Gothic MT"/>
              </a:rPr>
              <a:t>Averaging Algorithm</a:t>
            </a:r>
            <a:endParaRPr sz="4000" dirty="0"/>
          </a:p>
        </p:txBody>
      </p:sp>
      <p:sp>
        <p:nvSpPr>
          <p:cNvPr id="84" name="TextShape 2"/>
          <p:cNvSpPr txBox="1"/>
          <p:nvPr/>
        </p:nvSpPr>
        <p:spPr>
          <a:xfrm>
            <a:off x="549360" y="1981080"/>
            <a:ext cx="8042040" cy="39621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An algorithm </a:t>
            </a:r>
            <a:r>
              <a:rPr lang="en-US" sz="2400" dirty="0">
                <a:solidFill>
                  <a:srgbClr val="595959"/>
                </a:solidFill>
                <a:latin typeface="News Gothic MT"/>
              </a:rPr>
              <a:t>to average a list of 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numbers</a:t>
            </a:r>
          </a:p>
          <a:p>
            <a:pPr>
              <a:lnSpc>
                <a:spcPct val="10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marL="460375">
              <a:lnSpc>
                <a:spcPct val="120000"/>
              </a:lnSpc>
              <a:buSzPct val="110000"/>
              <a:tabLst>
                <a:tab pos="7321550" algn="l"/>
              </a:tabLst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For </a:t>
            </a:r>
            <a:r>
              <a:rPr lang="en-US" sz="2400" dirty="0">
                <a:solidFill>
                  <a:srgbClr val="595959"/>
                </a:solidFill>
                <a:latin typeface="News Gothic MT"/>
              </a:rPr>
              <a:t>each number in the list, add that number to a 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sum (</a:t>
            </a:r>
            <a:r>
              <a:rPr lang="en-US" sz="2400" dirty="0">
                <a:solidFill>
                  <a:srgbClr val="595959"/>
                </a:solidFill>
                <a:latin typeface="News Gothic MT"/>
              </a:rPr>
              <a:t>initially zero).  Once this is done, divide the 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sum by </a:t>
            </a:r>
            <a:r>
              <a:rPr lang="en-US" sz="2400" dirty="0">
                <a:solidFill>
                  <a:srgbClr val="595959"/>
                </a:solidFill>
                <a:latin typeface="News Gothic MT"/>
              </a:rPr>
              <a:t>the number of items in the list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.</a:t>
            </a:r>
          </a:p>
          <a:p>
            <a:pPr marL="460375">
              <a:lnSpc>
                <a:spcPct val="120000"/>
              </a:lnSpc>
              <a:buSzPct val="110000"/>
            </a:pPr>
            <a:endParaRPr lang="en-US" dirty="0" smtClean="0"/>
          </a:p>
          <a:p>
            <a:pPr>
              <a:lnSpc>
                <a:spcPct val="120000"/>
              </a:lnSpc>
              <a:buSzPct val="110000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extShape 1"/>
          <p:cNvSpPr txBox="1"/>
          <p:nvPr/>
        </p:nvSpPr>
        <p:spPr>
          <a:xfrm>
            <a:off x="549360" y="107640"/>
            <a:ext cx="8042040" cy="1000598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000" dirty="0" smtClean="0">
                <a:solidFill>
                  <a:srgbClr val="2C7C9F"/>
                </a:solidFill>
                <a:latin typeface="News Gothic MT"/>
              </a:rPr>
              <a:t>Variables</a:t>
            </a:r>
            <a:endParaRPr sz="4000" dirty="0"/>
          </a:p>
        </p:txBody>
      </p:sp>
      <p:sp>
        <p:nvSpPr>
          <p:cNvPr id="84" name="TextShape 2"/>
          <p:cNvSpPr txBox="1"/>
          <p:nvPr/>
        </p:nvSpPr>
        <p:spPr>
          <a:xfrm>
            <a:off x="549359" y="1431993"/>
            <a:ext cx="8129269" cy="4756705"/>
          </a:xfrm>
          <a:prstGeom prst="rect">
            <a:avLst/>
          </a:prstGeom>
        </p:spPr>
        <p:txBody>
          <a:bodyPr/>
          <a:lstStyle/>
          <a:p>
            <a:pPr lvl="0">
              <a:lnSpc>
                <a:spcPct val="120000"/>
              </a:lnSpc>
            </a:pPr>
            <a:r>
              <a:rPr 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News Gothic MT"/>
                <a:cs typeface="News Gothic MT"/>
              </a:rPr>
              <a:t>Not the same as variables in algebra.</a:t>
            </a:r>
          </a:p>
          <a:p>
            <a:pPr lvl="0">
              <a:lnSpc>
                <a:spcPct val="120000"/>
              </a:lnSpc>
            </a:pPr>
            <a:endParaRPr lang="en-US" sz="2400" dirty="0" smtClean="0">
              <a:solidFill>
                <a:prstClr val="black">
                  <a:lumMod val="65000"/>
                  <a:lumOff val="35000"/>
                </a:prstClr>
              </a:solidFill>
              <a:latin typeface="News Gothic MT"/>
              <a:cs typeface="News Gothic MT"/>
            </a:endParaRPr>
          </a:p>
          <a:p>
            <a:pPr lvl="0">
              <a:lnSpc>
                <a:spcPct val="120000"/>
              </a:lnSpc>
            </a:pPr>
            <a:r>
              <a:rPr 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News Gothic MT"/>
                <a:cs typeface="News Gothic MT"/>
              </a:rPr>
              <a:t>A place to store stuff:</a:t>
            </a:r>
          </a:p>
          <a:p>
            <a:pPr marL="800100" lvl="1" indent="-342900">
              <a:lnSpc>
                <a:spcPct val="140000"/>
              </a:lnSpc>
              <a:buFont typeface="Arial"/>
              <a:buChar char="•"/>
            </a:pPr>
            <a:r>
              <a:rPr 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News Gothic MT"/>
                <a:cs typeface="News Gothic MT"/>
              </a:rPr>
              <a:t>stuff = values </a:t>
            </a:r>
            <a:r>
              <a:rPr lang="en-US" sz="2400" i="1" dirty="0" smtClean="0">
                <a:solidFill>
                  <a:srgbClr val="F79646"/>
                </a:solidFill>
                <a:latin typeface="News Gothic MT"/>
                <a:cs typeface="News Gothic MT"/>
              </a:rPr>
              <a:t>(e.g., numbers, "objects")</a:t>
            </a:r>
          </a:p>
          <a:p>
            <a:pPr marL="800100" lvl="1" indent="-342900">
              <a:lnSpc>
                <a:spcPct val="140000"/>
              </a:lnSpc>
              <a:buFont typeface="Arial"/>
              <a:buChar char="•"/>
            </a:pPr>
            <a:r>
              <a:rPr 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News Gothic MT"/>
                <a:cs typeface="News Gothic MT"/>
              </a:rPr>
              <a:t>place = location </a:t>
            </a:r>
            <a:r>
              <a:rPr lang="en-US" sz="2400" i="1" dirty="0" smtClean="0">
                <a:solidFill>
                  <a:srgbClr val="F79646"/>
                </a:solidFill>
                <a:latin typeface="News Gothic MT"/>
                <a:cs typeface="News Gothic MT"/>
              </a:rPr>
              <a:t>(e.g., in memory)</a:t>
            </a:r>
          </a:p>
          <a:p>
            <a:pPr marL="800100" lvl="1" indent="-342900">
              <a:lnSpc>
                <a:spcPct val="140000"/>
              </a:lnSpc>
              <a:buFont typeface="Arial"/>
              <a:buChar char="•"/>
            </a:pPr>
            <a:r>
              <a:rPr 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News Gothic MT"/>
                <a:cs typeface="News Gothic MT"/>
              </a:rPr>
              <a:t>places can have names </a:t>
            </a:r>
            <a:r>
              <a:rPr lang="en-US" sz="2400" i="1" dirty="0" smtClean="0">
                <a:solidFill>
                  <a:srgbClr val="F79646"/>
                </a:solidFill>
                <a:latin typeface="News Gothic MT"/>
                <a:cs typeface="News Gothic MT"/>
              </a:rPr>
              <a:t>(e.g. sum, counter)</a:t>
            </a:r>
          </a:p>
          <a:p>
            <a:pPr marL="800100" lvl="1" indent="-342900">
              <a:lnSpc>
                <a:spcPct val="140000"/>
              </a:lnSpc>
              <a:buFont typeface="Arial"/>
              <a:buChar char="•"/>
            </a:pPr>
            <a:r>
              <a:rPr 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News Gothic MT"/>
                <a:cs typeface="News Gothic MT"/>
              </a:rPr>
              <a:t>can change the value stored in a place</a:t>
            </a:r>
          </a:p>
          <a:p>
            <a:pPr marL="800100" lvl="1" indent="-342900">
              <a:lnSpc>
                <a:spcPct val="140000"/>
              </a:lnSpc>
              <a:buFont typeface="Arial"/>
              <a:buChar char="•"/>
            </a:pPr>
            <a:r>
              <a:rPr 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News Gothic MT"/>
                <a:cs typeface="News Gothic MT"/>
              </a:rPr>
              <a:t>Python: names are name tags and </a:t>
            </a:r>
            <a:r>
              <a:rPr lang="en-US" sz="2400" b="1" dirty="0" smtClean="0">
                <a:solidFill>
                  <a:srgbClr val="FF0000"/>
                </a:solidFill>
                <a:latin typeface="News Gothic MT"/>
                <a:cs typeface="News Gothic MT"/>
              </a:rPr>
              <a:t>can be moved</a:t>
            </a:r>
          </a:p>
        </p:txBody>
      </p:sp>
    </p:spTree>
    <p:extLst>
      <p:ext uri="{BB962C8B-B14F-4D97-AF65-F5344CB8AC3E}">
        <p14:creationId xmlns:p14="http://schemas.microsoft.com/office/powerpoint/2010/main" val="34184493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000" dirty="0">
                <a:solidFill>
                  <a:srgbClr val="2C7C9F"/>
                </a:solidFill>
                <a:latin typeface="News Gothic MT"/>
              </a:rPr>
              <a:t>Averaging Algorithm</a:t>
            </a:r>
            <a:endParaRPr sz="4000" dirty="0"/>
          </a:p>
        </p:txBody>
      </p:sp>
      <p:sp>
        <p:nvSpPr>
          <p:cNvPr id="86" name="TextShape 2"/>
          <p:cNvSpPr txBox="1"/>
          <p:nvPr/>
        </p:nvSpPr>
        <p:spPr>
          <a:xfrm>
            <a:off x="405360" y="1981080"/>
            <a:ext cx="8503200" cy="39621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News Gothic MT"/>
              </a:rPr>
              <a:t>A more programmatic version of the algorithm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:</a:t>
            </a:r>
          </a:p>
          <a:p>
            <a:pPr>
              <a:lnSpc>
                <a:spcPct val="100000"/>
              </a:lnSpc>
              <a:buSzPct val="110000"/>
            </a:pPr>
            <a:endParaRPr dirty="0"/>
          </a:p>
          <a:p>
            <a:pPr>
              <a:lnSpc>
                <a:spcPct val="13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News Gothic MT"/>
              </a:rPr>
              <a:t> 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    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Average</a:t>
            </a:r>
            <a:r>
              <a:rPr lang="en-US" sz="2400" dirty="0">
                <a:solidFill>
                  <a:srgbClr val="595959"/>
                </a:solidFill>
                <a:latin typeface="News Gothic MT"/>
              </a:rPr>
              <a:t>(</a:t>
            </a:r>
            <a:r>
              <a:rPr lang="en-US" sz="2400" dirty="0" err="1">
                <a:solidFill>
                  <a:srgbClr val="595959"/>
                </a:solidFill>
                <a:latin typeface="News Gothic MT"/>
              </a:rPr>
              <a:t>listOfNumbers</a:t>
            </a:r>
            <a:r>
              <a:rPr lang="en-US" sz="2400" dirty="0">
                <a:solidFill>
                  <a:srgbClr val="595959"/>
                </a:solidFill>
                <a:latin typeface="News Gothic MT"/>
              </a:rPr>
              <a:t>, length)</a:t>
            </a:r>
            <a:endParaRPr dirty="0"/>
          </a:p>
          <a:p>
            <a:pPr lvl="1">
              <a:lnSpc>
                <a:spcPct val="130000"/>
              </a:lnSpc>
              <a:buSzPct val="75000"/>
            </a:pPr>
            <a:r>
              <a:rPr lang="en-US" sz="2400" dirty="0">
                <a:solidFill>
                  <a:srgbClr val="595959"/>
                </a:solidFill>
                <a:latin typeface="News Gothic MT"/>
              </a:rPr>
              <a:t>Create a variable called 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sum starting </a:t>
            </a:r>
            <a:r>
              <a:rPr lang="en-US" sz="2400" dirty="0">
                <a:solidFill>
                  <a:srgbClr val="595959"/>
                </a:solidFill>
                <a:latin typeface="News Gothic MT"/>
              </a:rPr>
              <a:t>at zero</a:t>
            </a:r>
            <a:endParaRPr dirty="0"/>
          </a:p>
          <a:p>
            <a:pPr lvl="1">
              <a:lnSpc>
                <a:spcPct val="130000"/>
              </a:lnSpc>
              <a:buSzPct val="75000"/>
            </a:pPr>
            <a:r>
              <a:rPr lang="en-US" sz="2400" dirty="0">
                <a:solidFill>
                  <a:srgbClr val="595959"/>
                </a:solidFill>
                <a:latin typeface="News Gothic MT"/>
              </a:rPr>
              <a:t>For each number in </a:t>
            </a:r>
            <a:r>
              <a:rPr lang="en-US" sz="2400" dirty="0" err="1">
                <a:solidFill>
                  <a:srgbClr val="595959"/>
                </a:solidFill>
                <a:latin typeface="News Gothic MT"/>
              </a:rPr>
              <a:t>listOfNumbers</a:t>
            </a:r>
            <a:r>
              <a:rPr lang="en-US" sz="2400" dirty="0">
                <a:solidFill>
                  <a:srgbClr val="595959"/>
                </a:solidFill>
                <a:latin typeface="News Gothic MT"/>
              </a:rPr>
              <a:t>:</a:t>
            </a:r>
            <a:endParaRPr dirty="0"/>
          </a:p>
          <a:p>
            <a:pPr lvl="2">
              <a:lnSpc>
                <a:spcPct val="130000"/>
              </a:lnSpc>
              <a:buSzPct val="45000"/>
            </a:pPr>
            <a:r>
              <a:rPr lang="en-US" sz="2400" dirty="0">
                <a:solidFill>
                  <a:srgbClr val="595959"/>
                </a:solidFill>
                <a:latin typeface="News Gothic MT"/>
              </a:rPr>
              <a:t>Add that number to 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sum</a:t>
            </a:r>
            <a:endParaRPr dirty="0"/>
          </a:p>
          <a:p>
            <a:pPr lvl="1">
              <a:lnSpc>
                <a:spcPct val="130000"/>
              </a:lnSpc>
              <a:buSzPct val="75000"/>
            </a:pPr>
            <a:r>
              <a:rPr lang="en-US" sz="2400" dirty="0">
                <a:solidFill>
                  <a:srgbClr val="595959"/>
                </a:solidFill>
                <a:latin typeface="News Gothic MT"/>
              </a:rPr>
              <a:t>Set 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result to (sum / </a:t>
            </a:r>
            <a:r>
              <a:rPr lang="en-US" sz="2400" dirty="0">
                <a:solidFill>
                  <a:srgbClr val="595959"/>
                </a:solidFill>
                <a:latin typeface="News Gothic MT"/>
              </a:rPr>
              <a:t>length)</a:t>
            </a:r>
            <a:endParaRPr dirty="0"/>
          </a:p>
          <a:p>
            <a:pPr lvl="1">
              <a:lnSpc>
                <a:spcPct val="130000"/>
              </a:lnSpc>
              <a:buSzPct val="75000"/>
            </a:pPr>
            <a:r>
              <a:rPr lang="en-US" sz="2400" dirty="0">
                <a:solidFill>
                  <a:srgbClr val="595959"/>
                </a:solidFill>
                <a:latin typeface="News Gothic MT"/>
              </a:rPr>
              <a:t>Return 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result</a:t>
            </a:r>
            <a:endParaRPr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000" dirty="0">
                <a:solidFill>
                  <a:srgbClr val="2C7C9F"/>
                </a:solidFill>
                <a:latin typeface="News Gothic MT"/>
              </a:rPr>
              <a:t>Averaging Algorithm</a:t>
            </a:r>
            <a:endParaRPr sz="4000" dirty="0"/>
          </a:p>
        </p:txBody>
      </p:sp>
      <p:sp>
        <p:nvSpPr>
          <p:cNvPr id="88" name="TextShape 2"/>
          <p:cNvSpPr txBox="1"/>
          <p:nvPr/>
        </p:nvSpPr>
        <p:spPr>
          <a:xfrm>
            <a:off x="405360" y="1981080"/>
            <a:ext cx="8503200" cy="39621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News Gothic MT"/>
              </a:rPr>
              <a:t>I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n </a:t>
            </a:r>
            <a:r>
              <a:rPr lang="en-US" sz="2400" dirty="0">
                <a:solidFill>
                  <a:srgbClr val="595959"/>
                </a:solidFill>
                <a:latin typeface="News Gothic MT"/>
              </a:rPr>
              <a:t>P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ython:</a:t>
            </a:r>
          </a:p>
          <a:p>
            <a:pPr>
              <a:lnSpc>
                <a:spcPct val="100000"/>
              </a:lnSpc>
              <a:buSzPct val="110000"/>
            </a:pPr>
            <a:endParaRPr dirty="0"/>
          </a:p>
          <a:p>
            <a:pPr>
              <a:lnSpc>
                <a:spcPct val="120000"/>
              </a:lnSpc>
              <a:buSzPct val="110000"/>
            </a:pPr>
            <a:r>
              <a:rPr lang="en-US" sz="2400" dirty="0" err="1">
                <a:solidFill>
                  <a:srgbClr val="595959"/>
                </a:solidFill>
                <a:latin typeface="Courier"/>
                <a:cs typeface="Courier"/>
              </a:rPr>
              <a:t>def</a:t>
            </a: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 average(</a:t>
            </a:r>
            <a:r>
              <a:rPr lang="en-US" sz="2400" dirty="0" err="1">
                <a:solidFill>
                  <a:srgbClr val="595959"/>
                </a:solidFill>
                <a:latin typeface="Courier"/>
                <a:cs typeface="Courier"/>
              </a:rPr>
              <a:t>listOfNumbers</a:t>
            </a: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, length):</a:t>
            </a:r>
            <a:endParaRPr dirty="0">
              <a:latin typeface="Courier"/>
              <a:cs typeface="Courier"/>
            </a:endParaRPr>
          </a:p>
          <a:p>
            <a:pPr lvl="1">
              <a:lnSpc>
                <a:spcPct val="120000"/>
              </a:lnSpc>
              <a:buSzPct val="75000"/>
            </a:pP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sum = </a:t>
            </a: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0</a:t>
            </a:r>
            <a:endParaRPr dirty="0">
              <a:latin typeface="Courier"/>
              <a:cs typeface="Courier"/>
            </a:endParaRPr>
          </a:p>
          <a:p>
            <a:pPr lvl="1">
              <a:lnSpc>
                <a:spcPct val="120000"/>
              </a:lnSpc>
              <a:buSzPct val="75000"/>
            </a:pP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for </a:t>
            </a:r>
            <a:r>
              <a:rPr lang="en-US" sz="2400" dirty="0" err="1">
                <a:solidFill>
                  <a:srgbClr val="595959"/>
                </a:solidFill>
                <a:latin typeface="Courier"/>
                <a:cs typeface="Courier"/>
              </a:rPr>
              <a:t>currentNumber</a:t>
            </a: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 in </a:t>
            </a:r>
            <a:r>
              <a:rPr lang="en-US" sz="2400" dirty="0" err="1">
                <a:solidFill>
                  <a:srgbClr val="595959"/>
                </a:solidFill>
                <a:latin typeface="Courier"/>
                <a:cs typeface="Courier"/>
              </a:rPr>
              <a:t>listOfNumbers</a:t>
            </a: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:</a:t>
            </a:r>
            <a:endParaRPr dirty="0">
              <a:latin typeface="Courier"/>
              <a:cs typeface="Courier"/>
            </a:endParaRPr>
          </a:p>
          <a:p>
            <a:pPr lvl="2">
              <a:lnSpc>
                <a:spcPct val="120000"/>
              </a:lnSpc>
              <a:buSzPct val="45000"/>
            </a:pP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sum = sum + </a:t>
            </a:r>
            <a:r>
              <a:rPr lang="en-US" sz="2400" dirty="0" err="1">
                <a:solidFill>
                  <a:srgbClr val="595959"/>
                </a:solidFill>
                <a:latin typeface="Courier"/>
                <a:cs typeface="Courier"/>
              </a:rPr>
              <a:t>currentNumber</a:t>
            </a:r>
            <a:endParaRPr dirty="0">
              <a:latin typeface="Courier"/>
              <a:cs typeface="Courier"/>
            </a:endParaRPr>
          </a:p>
          <a:p>
            <a:pPr lvl="1">
              <a:lnSpc>
                <a:spcPct val="120000"/>
              </a:lnSpc>
              <a:buSzPct val="75000"/>
            </a:pP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result = </a:t>
            </a: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counter / length</a:t>
            </a:r>
            <a:endParaRPr dirty="0">
              <a:latin typeface="Courier"/>
              <a:cs typeface="Courier"/>
            </a:endParaRPr>
          </a:p>
          <a:p>
            <a:pPr lvl="1">
              <a:lnSpc>
                <a:spcPct val="120000"/>
              </a:lnSpc>
              <a:buSzPct val="75000"/>
            </a:pP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return 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result</a:t>
            </a:r>
            <a:endParaRPr dirty="0">
              <a:latin typeface="Courier"/>
              <a:cs typeface="Courier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2133720" y="228600"/>
            <a:ext cx="4741560" cy="6400440"/>
          </a:xfrm>
          <a:prstGeom prst="rect">
            <a:avLst/>
          </a:prstGeom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7066586" y="457988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1219320" y="174600"/>
            <a:ext cx="6705360" cy="65052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Shape 1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pic>
        <p:nvPicPr>
          <p:cNvPr id="53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228600" y="347760"/>
            <a:ext cx="8686440" cy="61606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extShape 1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pic>
        <p:nvPicPr>
          <p:cNvPr id="56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228600" y="1143000"/>
            <a:ext cx="8712000" cy="54684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Shape 1"/>
          <p:cNvSpPr txBox="1"/>
          <p:nvPr/>
        </p:nvSpPr>
        <p:spPr>
          <a:xfrm>
            <a:off x="228600" y="609480"/>
            <a:ext cx="8686440" cy="9964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000" u="sng" dirty="0">
                <a:solidFill>
                  <a:srgbClr val="2C7C9F"/>
                </a:solidFill>
                <a:latin typeface="News Gothic MT"/>
              </a:rPr>
              <a:t>Algorithms</a:t>
            </a:r>
            <a:r>
              <a:rPr lang="en-US" sz="4000" dirty="0">
                <a:solidFill>
                  <a:srgbClr val="2C7C9F"/>
                </a:solidFill>
                <a:latin typeface="News Gothic MT"/>
              </a:rPr>
              <a:t> Express Solutions to Computational Problems</a:t>
            </a:r>
            <a:endParaRPr dirty="0"/>
          </a:p>
        </p:txBody>
      </p:sp>
      <p:sp>
        <p:nvSpPr>
          <p:cNvPr id="48" name="TextShape 2"/>
          <p:cNvSpPr txBox="1"/>
          <p:nvPr/>
        </p:nvSpPr>
        <p:spPr>
          <a:xfrm>
            <a:off x="457200" y="1752480"/>
            <a:ext cx="8381520" cy="48765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3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News Gothic MT"/>
              </a:rPr>
              <a:t>Algorithms are expressed and implemented using </a:t>
            </a:r>
            <a:r>
              <a:rPr lang="en-US" sz="2400" b="1" dirty="0">
                <a:solidFill>
                  <a:srgbClr val="FF0000"/>
                </a:solidFill>
                <a:latin typeface="News Gothic MT"/>
              </a:rPr>
              <a:t>languages</a:t>
            </a:r>
            <a:endParaRPr dirty="0"/>
          </a:p>
          <a:p>
            <a:pPr lvl="1">
              <a:lnSpc>
                <a:spcPct val="120000"/>
              </a:lnSpc>
              <a:spcBef>
                <a:spcPts val="800"/>
              </a:spcBef>
              <a:buSzPct val="110000"/>
              <a:buFont typeface="Wingdings 2" charset="2"/>
              <a:buChar char=""/>
            </a:pPr>
            <a:r>
              <a:rPr lang="en-US" sz="2400" dirty="0">
                <a:solidFill>
                  <a:srgbClr val="595959"/>
                </a:solidFill>
                <a:latin typeface="News Gothic MT"/>
              </a:rPr>
              <a:t>Possibilities: natural language, </a:t>
            </a:r>
            <a:r>
              <a:rPr lang="en-US" sz="2400" dirty="0" err="1">
                <a:solidFill>
                  <a:srgbClr val="595959"/>
                </a:solidFill>
                <a:latin typeface="News Gothic MT"/>
              </a:rPr>
              <a:t>pseudocode</a:t>
            </a:r>
            <a:r>
              <a:rPr lang="en-US" sz="2400" dirty="0">
                <a:solidFill>
                  <a:srgbClr val="595959"/>
                </a:solidFill>
                <a:latin typeface="News Gothic MT"/>
              </a:rPr>
              <a:t>, visual and textual programming languages</a:t>
            </a:r>
            <a:endParaRPr sz="2400" dirty="0"/>
          </a:p>
          <a:p>
            <a:pPr lvl="1">
              <a:lnSpc>
                <a:spcPct val="120000"/>
              </a:lnSpc>
              <a:spcBef>
                <a:spcPts val="800"/>
              </a:spcBef>
              <a:buSzPct val="110000"/>
              <a:buFont typeface="Wingdings 2" charset="2"/>
              <a:buChar char="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Some languages more </a:t>
            </a:r>
            <a:r>
              <a:rPr lang="en-US" sz="2400" dirty="0">
                <a:solidFill>
                  <a:srgbClr val="595959"/>
                </a:solidFill>
                <a:latin typeface="News Gothic MT"/>
              </a:rPr>
              <a:t>suitable for 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some problems</a:t>
            </a:r>
            <a:endParaRPr sz="2400" dirty="0"/>
          </a:p>
          <a:p>
            <a:pPr lvl="1">
              <a:lnSpc>
                <a:spcPct val="120000"/>
              </a:lnSpc>
              <a:spcBef>
                <a:spcPts val="800"/>
              </a:spcBef>
              <a:buSzPct val="110000"/>
              <a:buFont typeface="Wingdings 2" charset="2"/>
              <a:buChar char=""/>
            </a:pPr>
            <a:r>
              <a:rPr lang="en-US" sz="2400" dirty="0">
                <a:solidFill>
                  <a:srgbClr val="595959"/>
                </a:solidFill>
                <a:latin typeface="News Gothic MT"/>
              </a:rPr>
              <a:t>The choice of language can affect clarity or readability, but not whether a solution 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exists</a:t>
            </a:r>
            <a:endParaRPr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Shape 1"/>
          <p:cNvSpPr txBox="1"/>
          <p:nvPr/>
        </p:nvSpPr>
        <p:spPr>
          <a:xfrm>
            <a:off x="228600" y="323755"/>
            <a:ext cx="8686440" cy="1282205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000" u="sng" dirty="0">
                <a:solidFill>
                  <a:srgbClr val="2C7C9F"/>
                </a:solidFill>
                <a:latin typeface="News Gothic MT"/>
              </a:rPr>
              <a:t>Algorithms</a:t>
            </a:r>
            <a:r>
              <a:rPr lang="en-US" sz="4000" dirty="0">
                <a:solidFill>
                  <a:srgbClr val="2C7C9F"/>
                </a:solidFill>
                <a:latin typeface="News Gothic MT"/>
              </a:rPr>
              <a:t> Express Solutions to Computational Problems</a:t>
            </a:r>
            <a:endParaRPr dirty="0"/>
          </a:p>
        </p:txBody>
      </p:sp>
      <p:sp>
        <p:nvSpPr>
          <p:cNvPr id="48" name="TextShape 2"/>
          <p:cNvSpPr txBox="1"/>
          <p:nvPr/>
        </p:nvSpPr>
        <p:spPr>
          <a:xfrm>
            <a:off x="457200" y="1752480"/>
            <a:ext cx="8381520" cy="48765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Algorithms </a:t>
            </a:r>
            <a:r>
              <a:rPr lang="en-US" sz="2400" dirty="0">
                <a:solidFill>
                  <a:srgbClr val="595959"/>
                </a:solidFill>
                <a:latin typeface="News Gothic MT"/>
              </a:rPr>
              <a:t>can </a:t>
            </a:r>
            <a:r>
              <a:rPr lang="en-US" sz="2400" b="1" dirty="0">
                <a:solidFill>
                  <a:srgbClr val="FF0000"/>
                </a:solidFill>
                <a:latin typeface="News Gothic MT"/>
              </a:rPr>
              <a:t>solve many, but not all, problems</a:t>
            </a:r>
            <a:endParaRPr sz="2400" dirty="0"/>
          </a:p>
          <a:p>
            <a:pPr marL="747713" lvl="1" indent="-290513">
              <a:lnSpc>
                <a:spcPct val="120000"/>
              </a:lnSpc>
              <a:spcBef>
                <a:spcPts val="800"/>
              </a:spcBef>
              <a:buSzPct val="110000"/>
              <a:buFont typeface="Wingdings 2" charset="2"/>
              <a:buChar char="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Many </a:t>
            </a:r>
            <a:r>
              <a:rPr lang="en-US" sz="2400" dirty="0">
                <a:solidFill>
                  <a:srgbClr val="595959"/>
                </a:solidFill>
                <a:latin typeface="News Gothic MT"/>
              </a:rPr>
              <a:t>problems can be solved 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in </a:t>
            </a:r>
            <a:r>
              <a:rPr lang="en-US" sz="2400" dirty="0">
                <a:solidFill>
                  <a:srgbClr val="595959"/>
                </a:solidFill>
                <a:latin typeface="News Gothic MT"/>
              </a:rPr>
              <a:t>reasonable 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time</a:t>
            </a:r>
            <a:endParaRPr sz="2400" dirty="0"/>
          </a:p>
          <a:p>
            <a:pPr marL="747713" lvl="1" indent="-290513">
              <a:lnSpc>
                <a:spcPct val="120000"/>
              </a:lnSpc>
              <a:spcBef>
                <a:spcPts val="800"/>
              </a:spcBef>
              <a:buSzPct val="110000"/>
              <a:buFont typeface="Wingdings 2" charset="2"/>
              <a:buChar char="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We use </a:t>
            </a:r>
            <a:r>
              <a:rPr lang="en-US" sz="2400" b="1" dirty="0">
                <a:solidFill>
                  <a:srgbClr val="FF0000"/>
                </a:solidFill>
                <a:latin typeface="News Gothic MT"/>
              </a:rPr>
              <a:t>heuristic </a:t>
            </a:r>
            <a:r>
              <a:rPr lang="en-US" sz="2400" b="1" dirty="0" smtClean="0">
                <a:solidFill>
                  <a:srgbClr val="FF0000"/>
                </a:solidFill>
                <a:latin typeface="News Gothic MT"/>
              </a:rPr>
              <a:t>approaches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 </a:t>
            </a:r>
            <a:r>
              <a:rPr lang="en-US" sz="2400" dirty="0">
                <a:solidFill>
                  <a:srgbClr val="595959"/>
                </a:solidFill>
                <a:latin typeface="News Gothic MT"/>
              </a:rPr>
              <a:t>to 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find </a:t>
            </a:r>
            <a:r>
              <a:rPr lang="en-US" sz="2400" b="1" dirty="0" smtClean="0">
                <a:solidFill>
                  <a:srgbClr val="FF0000"/>
                </a:solidFill>
                <a:latin typeface="News Gothic MT"/>
              </a:rPr>
              <a:t>approximate</a:t>
            </a:r>
            <a:r>
              <a:rPr lang="en-US" sz="2400" dirty="0" smtClean="0">
                <a:solidFill>
                  <a:srgbClr val="FF0000"/>
                </a:solidFill>
                <a:latin typeface="News Gothic MT"/>
              </a:rPr>
              <a:t> 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solutions for some problems in reasonable time</a:t>
            </a:r>
            <a:endParaRPr sz="2400" dirty="0"/>
          </a:p>
          <a:p>
            <a:pPr marL="747713" lvl="1" indent="-290513">
              <a:lnSpc>
                <a:spcPct val="120000"/>
              </a:lnSpc>
              <a:spcBef>
                <a:spcPts val="800"/>
              </a:spcBef>
              <a:buSzPct val="110000"/>
              <a:buFont typeface="Wingdings 2" charset="2"/>
              <a:buChar char=""/>
            </a:pPr>
            <a:r>
              <a:rPr lang="en-US" sz="2400" b="1" dirty="0" smtClean="0">
                <a:solidFill>
                  <a:srgbClr val="FF0000"/>
                </a:solidFill>
                <a:latin typeface="News Gothic MT"/>
              </a:rPr>
              <a:t>We know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 some problems cannot </a:t>
            </a:r>
            <a:r>
              <a:rPr lang="en-US" sz="2400" dirty="0">
                <a:solidFill>
                  <a:srgbClr val="595959"/>
                </a:solidFill>
                <a:latin typeface="News Gothic MT"/>
              </a:rPr>
              <a:t>be solved 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by </a:t>
            </a:r>
            <a:r>
              <a:rPr lang="en-US" sz="2400" b="1" dirty="0" smtClean="0">
                <a:solidFill>
                  <a:srgbClr val="FF0000"/>
                </a:solidFill>
                <a:latin typeface="News Gothic MT"/>
              </a:rPr>
              <a:t>any</a:t>
            </a:r>
            <a:r>
              <a:rPr lang="en-US" sz="2400" dirty="0" smtClean="0">
                <a:solidFill>
                  <a:srgbClr val="FF0000"/>
                </a:solidFill>
                <a:latin typeface="News Gothic MT"/>
              </a:rPr>
              <a:t> 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algorithm. </a:t>
            </a:r>
            <a:r>
              <a:rPr lang="en-US" sz="2400" dirty="0" smtClean="0">
                <a:solidFill>
                  <a:srgbClr val="F79646"/>
                </a:solidFill>
                <a:latin typeface="News Gothic MT"/>
              </a:rPr>
              <a:t>(We can prove this!)</a:t>
            </a:r>
          </a:p>
          <a:p>
            <a:pPr marL="747713" lvl="1" indent="-290513">
              <a:lnSpc>
                <a:spcPct val="120000"/>
              </a:lnSpc>
              <a:spcBef>
                <a:spcPts val="800"/>
              </a:spcBef>
              <a:buSzPct val="110000"/>
              <a:buFont typeface="Wingdings 2" charset="2"/>
              <a:buChar char="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For some problems, we do not know if </a:t>
            </a:r>
            <a:r>
              <a:rPr lang="en-US" sz="2400" b="1" dirty="0" smtClean="0">
                <a:solidFill>
                  <a:srgbClr val="FF0000"/>
                </a:solidFill>
                <a:latin typeface="News Gothic MT"/>
              </a:rPr>
              <a:t>efficient algorithms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 exist, but we cannot prove they do not exist. </a:t>
            </a:r>
            <a:r>
              <a:rPr lang="en-US" sz="2400" dirty="0" smtClean="0">
                <a:solidFill>
                  <a:srgbClr val="F79646"/>
                </a:solidFill>
                <a:latin typeface="News Gothic MT"/>
              </a:rPr>
              <a:t>(E.g., cracking encryption schemes.)</a:t>
            </a:r>
            <a:endParaRPr sz="2400" dirty="0">
              <a:solidFill>
                <a:srgbClr val="F7964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76285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Shape 1"/>
          <p:cNvSpPr txBox="1"/>
          <p:nvPr/>
        </p:nvSpPr>
        <p:spPr>
          <a:xfrm>
            <a:off x="228600" y="236590"/>
            <a:ext cx="8686440" cy="136937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000" u="sng" dirty="0">
                <a:solidFill>
                  <a:srgbClr val="2C7C9F"/>
                </a:solidFill>
                <a:latin typeface="News Gothic MT"/>
              </a:rPr>
              <a:t>Algorithms</a:t>
            </a:r>
            <a:r>
              <a:rPr lang="en-US" sz="4000" dirty="0">
                <a:solidFill>
                  <a:srgbClr val="2C7C9F"/>
                </a:solidFill>
                <a:latin typeface="News Gothic MT"/>
              </a:rPr>
              <a:t> Express Solutions to Computational Problems</a:t>
            </a:r>
            <a:endParaRPr dirty="0"/>
          </a:p>
        </p:txBody>
      </p:sp>
      <p:sp>
        <p:nvSpPr>
          <p:cNvPr id="48" name="TextShape 2"/>
          <p:cNvSpPr txBox="1"/>
          <p:nvPr/>
        </p:nvSpPr>
        <p:spPr>
          <a:xfrm>
            <a:off x="457200" y="1752480"/>
            <a:ext cx="8381520" cy="48765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There can be </a:t>
            </a:r>
            <a:r>
              <a:rPr lang="en-US" sz="2400" b="1" dirty="0" smtClean="0">
                <a:solidFill>
                  <a:srgbClr val="FF0000"/>
                </a:solidFill>
                <a:latin typeface="News Gothic MT"/>
              </a:rPr>
              <a:t>many algorithmic solutions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 to the same problem.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Which one is better? </a:t>
            </a:r>
            <a:r>
              <a:rPr lang="en-US" sz="2400" i="1" dirty="0" smtClean="0">
                <a:solidFill>
                  <a:schemeClr val="accent6"/>
                </a:solidFill>
                <a:latin typeface="News Gothic MT"/>
              </a:rPr>
              <a:t>(</a:t>
            </a:r>
            <a:r>
              <a:rPr lang="en-US" sz="2400" i="1" dirty="0" smtClean="0">
                <a:solidFill>
                  <a:schemeClr val="accent6"/>
                </a:solidFill>
                <a:latin typeface="News Gothic MT"/>
              </a:rPr>
              <a:t>T</a:t>
            </a:r>
            <a:r>
              <a:rPr lang="en-US" sz="2400" i="1" dirty="0" smtClean="0">
                <a:solidFill>
                  <a:schemeClr val="accent6"/>
                </a:solidFill>
                <a:latin typeface="News Gothic MT"/>
              </a:rPr>
              <a:t>he one I thought of ?)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Algorithms </a:t>
            </a:r>
            <a:r>
              <a:rPr lang="en-US" sz="2400" dirty="0">
                <a:solidFill>
                  <a:srgbClr val="595959"/>
                </a:solidFill>
                <a:latin typeface="News Gothic MT"/>
              </a:rPr>
              <a:t>are </a:t>
            </a:r>
            <a:r>
              <a:rPr lang="en-US" sz="2400" b="1" dirty="0">
                <a:solidFill>
                  <a:srgbClr val="FF0000"/>
                </a:solidFill>
                <a:latin typeface="News Gothic MT"/>
              </a:rPr>
              <a:t>evaluated analytically and </a:t>
            </a:r>
            <a:r>
              <a:rPr lang="en-US" sz="2400" b="1" dirty="0" smtClean="0">
                <a:solidFill>
                  <a:srgbClr val="FF0000"/>
                </a:solidFill>
                <a:latin typeface="News Gothic MT"/>
              </a:rPr>
              <a:t>empirically</a:t>
            </a:r>
          </a:p>
          <a:p>
            <a:pPr>
              <a:lnSpc>
                <a:spcPct val="80000"/>
              </a:lnSpc>
              <a:buSzPct val="110000"/>
            </a:pPr>
            <a:endParaRPr sz="2400" dirty="0"/>
          </a:p>
          <a:p>
            <a:pPr marL="747713" lvl="1" indent="-290513">
              <a:lnSpc>
                <a:spcPct val="120000"/>
              </a:lnSpc>
              <a:buSzPct val="110000"/>
              <a:buFont typeface="Wingdings 2" charset="2"/>
              <a:buChar char="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Analytically = analyze </a:t>
            </a:r>
            <a:r>
              <a:rPr lang="en-US" sz="2400" b="1" dirty="0" smtClean="0">
                <a:solidFill>
                  <a:srgbClr val="FF0000"/>
                </a:solidFill>
                <a:latin typeface="News Gothic MT"/>
              </a:rPr>
              <a:t>mathematically</a:t>
            </a:r>
          </a:p>
          <a:p>
            <a:pPr marL="747713" lvl="1" indent="-290513">
              <a:lnSpc>
                <a:spcPct val="120000"/>
              </a:lnSpc>
              <a:buSzPct val="110000"/>
              <a:buFont typeface="Wingdings 2" charset="2"/>
              <a:buChar char="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Empirically = run implementation on </a:t>
            </a:r>
            <a:r>
              <a:rPr lang="en-US" sz="2400" b="1" dirty="0" smtClean="0">
                <a:solidFill>
                  <a:srgbClr val="FF0000"/>
                </a:solidFill>
                <a:latin typeface="News Gothic MT"/>
              </a:rPr>
              <a:t>statistically significant sample data</a:t>
            </a:r>
          </a:p>
          <a:p>
            <a:pPr marL="747713" lvl="1" indent="-290513">
              <a:lnSpc>
                <a:spcPct val="120000"/>
              </a:lnSpc>
              <a:buSzPct val="110000"/>
              <a:buFont typeface="Wingdings 2" charset="2"/>
              <a:buChar char="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Many criteria for evaluation: speed, space usage, correctness </a:t>
            </a:r>
            <a:r>
              <a:rPr lang="en-US" sz="2400" i="1" dirty="0" smtClean="0">
                <a:solidFill>
                  <a:schemeClr val="accent6"/>
                </a:solidFill>
                <a:latin typeface="News Gothic MT"/>
              </a:rPr>
              <a:t>(??)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, </a:t>
            </a:r>
            <a:r>
              <a:rPr lang="en-US" sz="2400" dirty="0">
                <a:solidFill>
                  <a:srgbClr val="595959"/>
                </a:solidFill>
                <a:latin typeface="News Gothic MT"/>
              </a:rPr>
              <a:t>usability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,</a:t>
            </a:r>
            <a:endParaRPr sz="2400" dirty="0"/>
          </a:p>
        </p:txBody>
      </p:sp>
    </p:spTree>
    <p:extLst>
      <p:ext uri="{BB962C8B-B14F-4D97-AF65-F5344CB8AC3E}">
        <p14:creationId xmlns:p14="http://schemas.microsoft.com/office/powerpoint/2010/main" val="28188695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1066</Words>
  <Application>Microsoft Macintosh PowerPoint</Application>
  <PresentationFormat>On-screen Show (4:3)</PresentationFormat>
  <Paragraphs>192</Paragraphs>
  <Slides>26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Example – Flow Chart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Richard Chang</cp:lastModifiedBy>
  <cp:revision>25</cp:revision>
  <dcterms:modified xsi:type="dcterms:W3CDTF">2015-01-29T02:21:28Z</dcterms:modified>
</cp:coreProperties>
</file>