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0" r:id="rId3"/>
    <p:sldId id="361" r:id="rId4"/>
    <p:sldId id="364" r:id="rId5"/>
    <p:sldId id="370" r:id="rId6"/>
    <p:sldId id="372" r:id="rId7"/>
    <p:sldId id="373" r:id="rId8"/>
    <p:sldId id="374" r:id="rId9"/>
    <p:sldId id="378" r:id="rId10"/>
    <p:sldId id="379" r:id="rId11"/>
    <p:sldId id="380" r:id="rId12"/>
    <p:sldId id="375" r:id="rId13"/>
    <p:sldId id="376" r:id="rId14"/>
    <p:sldId id="377" r:id="rId15"/>
    <p:sldId id="381" r:id="rId16"/>
    <p:sldId id="382" r:id="rId17"/>
    <p:sldId id="383" r:id="rId18"/>
    <p:sldId id="387" r:id="rId19"/>
    <p:sldId id="384" r:id="rId20"/>
    <p:sldId id="371" r:id="rId21"/>
    <p:sldId id="362" r:id="rId22"/>
    <p:sldId id="363" r:id="rId23"/>
    <p:sldId id="365" r:id="rId24"/>
    <p:sldId id="366" r:id="rId25"/>
    <p:sldId id="367" r:id="rId26"/>
    <p:sldId id="385" r:id="rId27"/>
    <p:sldId id="386" r:id="rId28"/>
    <p:sldId id="368" r:id="rId29"/>
    <p:sldId id="369" r:id="rId30"/>
  </p:sldIdLst>
  <p:sldSz cx="9144000" cy="6858000" type="letter"/>
  <p:notesSz cx="6991350" cy="92821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367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588963"/>
            <a:ext cx="4643438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209811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8488"/>
            <a:ext cx="5594350" cy="41767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4408488"/>
            <a:ext cx="5594350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E55A9F-46A4-0A49-938C-3E8C28D2CF9A}" type="datetimeFigureOut">
              <a:rPr lang="en-US"/>
              <a:pPr>
                <a:defRPr/>
              </a:pPr>
              <a:t>1/26/15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DC7A2E-FF75-D546-970A-2CE1CBB19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AC4EE6-8AD8-9D40-A664-5F44D64FFBA4}" type="datetimeFigureOut">
              <a:rPr lang="en-US"/>
              <a:pPr>
                <a:defRPr/>
              </a:pPr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9A8912-87E9-6041-9E6D-FA13F8FE5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46C3DD-3D29-254F-8A4C-B67F8932CC43}" type="datetimeFigureOut">
              <a:rPr lang="en-US"/>
              <a:pPr>
                <a:defRPr/>
              </a:pPr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C86ED5-06FA-E943-ACE4-814B7F192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FEC9A4-737C-F046-BF90-FB075C56D99B}" type="datetimeFigureOut">
              <a:rPr lang="en-US"/>
              <a:pPr>
                <a:defRPr/>
              </a:pPr>
              <a:t>1/26/15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F0A189-3362-E349-92EE-F29A970A8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2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9D740E-C5B7-6B49-9C4D-6B79814D174B}" type="datetimeFigureOut">
              <a:rPr lang="en-US"/>
              <a:pPr>
                <a:defRPr/>
              </a:pPr>
              <a:t>1/26/15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7291BC-69B0-4440-A839-E0DC3E7E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6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FF8B5A-782A-A44A-8086-7999F9718DD2}" type="datetimeFigureOut">
              <a:rPr lang="en-US"/>
              <a:pPr>
                <a:defRPr/>
              </a:pPr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4C8D59-96C0-D34F-B94F-0EBB61A8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9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04BBBD-92F8-624E-8B88-90605E7493FC}" type="datetimeFigureOut">
              <a:rPr lang="en-US"/>
              <a:pPr>
                <a:defRPr/>
              </a:pPr>
              <a:t>1/26/15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F890B2-3AE5-1F45-9BAD-A0911C57E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0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3BF337-9E39-AD45-B18E-90E0DBB4DE08}" type="datetimeFigureOut">
              <a:rPr lang="en-US"/>
              <a:pPr>
                <a:defRPr/>
              </a:pPr>
              <a:t>1/26/15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9A387-CA54-654D-A40D-E71105A56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3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AF0178-B7AA-F64B-9FFA-A4864ACD1070}" type="datetimeFigureOut">
              <a:rPr lang="en-US"/>
              <a:pPr>
                <a:defRPr/>
              </a:pPr>
              <a:t>1/26/15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5297F8-E2E5-154E-B89E-7B6F97C70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75F2FB-1781-6541-83B9-ED9C9BDB13B6}" type="datetimeFigureOut">
              <a:rPr lang="en-US"/>
              <a:pPr>
                <a:defRPr/>
              </a:pPr>
              <a:t>1/26/15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BC4799-8247-8042-9A91-09326848C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B17233-53AE-9848-8D8C-9E67EB94CB9F}" type="datetimeFigureOut">
              <a:rPr lang="en-US"/>
              <a:pPr>
                <a:defRPr/>
              </a:pPr>
              <a:t>1/26/15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5B3CD2-A155-0E41-8F75-0DFCDF6F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2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76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066800" y="1447800"/>
            <a:ext cx="78676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A144FE-9730-584E-A5B5-752AFF3F46C3}" type="datetimeFigureOut">
              <a:rPr lang="en-US"/>
              <a:pPr>
                <a:defRPr/>
              </a:pPr>
              <a:t>1/26/15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A79FD44-E2BA-3348-B750-DF0DD7DC69E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0"/>
          <a:cs typeface="ＭＳ Ｐゴシック" charset="0"/>
        </a:defRPr>
      </a:lvl9pPr>
      <a:extLst/>
    </p:titleStyle>
    <p:bodyStyle>
      <a:lvl1pPr marL="460375" indent="-4508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65188" indent="-461963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74725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96975" indent="-2730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0"/>
        <a:buChar char="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35100" indent="-320675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0"/>
        <a:buChar char="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3488" y="1619250"/>
            <a:ext cx="6716712" cy="4695825"/>
          </a:xfrm>
        </p:spPr>
        <p:txBody>
          <a:bodyPr wrap="none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  <a:t>Lecture 1: Overview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2"/>
                </a:solidFill>
                <a:ea typeface="+mj-ea"/>
                <a:cs typeface="+mj-cs"/>
              </a:rPr>
              <a:t>CMSC 201</a:t>
            </a:r>
            <a:br>
              <a:rPr lang="en-US" sz="2400" dirty="0" smtClea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2"/>
                </a:solidFill>
                <a:ea typeface="+mj-ea"/>
                <a:cs typeface="+mj-cs"/>
              </a:rPr>
              <a:t>Computer Science </a:t>
            </a:r>
            <a:r>
              <a:rPr lang="en-US" sz="2400" dirty="0" smtClean="0">
                <a:solidFill>
                  <a:schemeClr val="tx2"/>
                </a:solidFill>
                <a:ea typeface="+mj-ea"/>
                <a:cs typeface="+mj-cs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(Prof. Chang version)</a:t>
            </a:r>
            <a: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en-US" sz="3200" dirty="0" smtClea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tx2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2"/>
                </a:solidFill>
                <a:ea typeface="+mj-ea"/>
                <a:cs typeface="+mj-cs"/>
              </a:rPr>
            </a:br>
            <a:endParaRPr lang="en-US" dirty="0" smtClean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52600"/>
            <a:ext cx="4495800" cy="359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G_05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185"/>
            <a:ext cx="2926297" cy="251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4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295400"/>
            <a:ext cx="4470400" cy="3352800"/>
          </a:xfrm>
          <a:prstGeom prst="rect">
            <a:avLst/>
          </a:prstGeom>
        </p:spPr>
      </p:pic>
      <p:pic>
        <p:nvPicPr>
          <p:cNvPr id="2" name="Picture 1" descr="IMG_05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57600"/>
            <a:ext cx="3733800" cy="2800350"/>
          </a:xfrm>
          <a:prstGeom prst="rect">
            <a:avLst/>
          </a:prstGeom>
        </p:spPr>
      </p:pic>
      <p:pic>
        <p:nvPicPr>
          <p:cNvPr id="3" name="Picture 2" descr="IMG_05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395274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0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5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" y="762000"/>
            <a:ext cx="7884236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573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303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7721600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925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7587575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781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1496"/>
            <a:ext cx="4572000" cy="646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627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74" y="771374"/>
            <a:ext cx="7265126" cy="545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187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07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5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" y="762000"/>
            <a:ext cx="7884236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829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dirty="0" smtClean="0"/>
              <a:t>Course Info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85000"/>
              <a:buFont typeface="Arial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This is the first course in the CMSC intro sequence, followed by 202</a:t>
            </a:r>
            <a:endParaRPr lang="en-US" dirty="0">
              <a:latin typeface="Gill Sans MT" charset="0"/>
            </a:endParaRPr>
          </a:p>
          <a:p>
            <a:pPr lvl="1" eaLnBrk="1" hangingPunct="1">
              <a:buSzPct val="85000"/>
              <a:buFont typeface="Arial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CS majors must pass with a B or better</a:t>
            </a:r>
            <a:endParaRPr lang="en-US" dirty="0">
              <a:latin typeface="Gill Sans MT" charset="0"/>
            </a:endParaRPr>
          </a:p>
          <a:p>
            <a:pPr lvl="1" eaLnBrk="1" hangingPunct="1">
              <a:buSzPct val="85000"/>
              <a:buFont typeface="Arial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CMPE majors must get at least a C</a:t>
            </a:r>
            <a:endParaRPr lang="en-US" dirty="0">
              <a:latin typeface="Gill Sans MT" charset="0"/>
            </a:endParaRPr>
          </a:p>
          <a:p>
            <a:pPr eaLnBrk="1" hangingPunct="1">
              <a:buSzPct val="85000"/>
              <a:buFont typeface="Arial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No prior programming experience is expected, though some may have it.</a:t>
            </a:r>
            <a:endParaRPr lang="en-US" dirty="0">
              <a:latin typeface="Gill Sans MT" charset="0"/>
            </a:endParaRPr>
          </a:p>
          <a:p>
            <a:pPr eaLnBrk="1" hangingPunct="1">
              <a:buSzPct val="85000"/>
              <a:buFont typeface="Arial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All course info can be found here: </a:t>
            </a:r>
            <a:b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</a:br>
            <a:r>
              <a:rPr lang="en-US" dirty="0" smtClean="0">
                <a:solidFill>
                  <a:srgbClr val="292934"/>
                </a:solidFill>
                <a:latin typeface="Arial" charset="0"/>
                <a:cs typeface="Arial" charset="0"/>
              </a:rPr>
              <a:t/>
            </a:r>
            <a:br>
              <a:rPr lang="en-US" dirty="0" smtClean="0">
                <a:solidFill>
                  <a:srgbClr val="292934"/>
                </a:solidFill>
                <a:latin typeface="Arial" charset="0"/>
                <a:cs typeface="Arial" charset="0"/>
              </a:rPr>
            </a:br>
            <a:r>
              <a:rPr lang="en-US" sz="2000" dirty="0" smtClean="0">
                <a:solidFill>
                  <a:srgbClr val="292934"/>
                </a:solidFill>
                <a:latin typeface="Courier"/>
                <a:cs typeface="Courier"/>
              </a:rPr>
              <a:t>http</a:t>
            </a:r>
            <a:r>
              <a:rPr lang="en-US" sz="2000" dirty="0">
                <a:solidFill>
                  <a:srgbClr val="292934"/>
                </a:solidFill>
                <a:latin typeface="Courier"/>
                <a:cs typeface="Courier"/>
              </a:rPr>
              <a:t>://</a:t>
            </a:r>
            <a:r>
              <a:rPr lang="en-US" sz="2000" dirty="0" err="1">
                <a:solidFill>
                  <a:srgbClr val="292934"/>
                </a:solidFill>
                <a:latin typeface="Courier"/>
                <a:cs typeface="Courier"/>
              </a:rPr>
              <a:t>www.csee.umbc.edu</a:t>
            </a:r>
            <a:r>
              <a:rPr lang="en-US" sz="2000" dirty="0">
                <a:solidFill>
                  <a:srgbClr val="292934"/>
                </a:solidFill>
                <a:latin typeface="Courier"/>
                <a:cs typeface="Courier"/>
              </a:rPr>
              <a:t>/courses/201</a:t>
            </a:r>
            <a:r>
              <a:rPr lang="en-US" sz="2000" dirty="0" smtClean="0">
                <a:solidFill>
                  <a:srgbClr val="292934"/>
                </a:solidFill>
                <a:latin typeface="Courier"/>
                <a:cs typeface="Courier"/>
              </a:rPr>
              <a:t>/spring15/</a:t>
            </a:r>
            <a:br>
              <a:rPr lang="en-US" sz="2000" dirty="0" smtClean="0">
                <a:solidFill>
                  <a:srgbClr val="292934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292934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292934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292934"/>
                </a:solidFill>
                <a:latin typeface="Courier"/>
                <a:cs typeface="Courier"/>
              </a:rPr>
              <a:t>http://</a:t>
            </a:r>
            <a:r>
              <a:rPr lang="en-US" sz="2000" dirty="0" err="1" smtClean="0">
                <a:solidFill>
                  <a:srgbClr val="292934"/>
                </a:solidFill>
                <a:latin typeface="Courier"/>
                <a:cs typeface="Courier"/>
              </a:rPr>
              <a:t>umbc.edu</a:t>
            </a:r>
            <a:r>
              <a:rPr lang="en-US" sz="2000" dirty="0" smtClean="0">
                <a:solidFill>
                  <a:srgbClr val="292934"/>
                </a:solidFill>
                <a:latin typeface="Courier"/>
                <a:cs typeface="Courier"/>
              </a:rPr>
              <a:t>/~</a:t>
            </a:r>
            <a:r>
              <a:rPr lang="en-US" sz="2000" dirty="0" err="1" smtClean="0">
                <a:solidFill>
                  <a:srgbClr val="292934"/>
                </a:solidFill>
                <a:latin typeface="Courier"/>
                <a:cs typeface="Courier"/>
              </a:rPr>
              <a:t>chang</a:t>
            </a:r>
            <a:r>
              <a:rPr lang="en-US" sz="2000" dirty="0" smtClean="0">
                <a:solidFill>
                  <a:srgbClr val="292934"/>
                </a:solidFill>
                <a:latin typeface="Courier"/>
                <a:cs typeface="Courier"/>
              </a:rPr>
              <a:t>/cs201/</a:t>
            </a:r>
            <a:endParaRPr lang="en-US" sz="2000" dirty="0">
              <a:latin typeface="Courier"/>
              <a:cs typeface="Courier"/>
            </a:endParaRPr>
          </a:p>
          <a:p>
            <a:pPr marL="9525" indent="0" eaLnBrk="1" hangingPunct="1">
              <a:buNone/>
            </a:pPr>
            <a:endParaRPr lang="en-US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...we return you to your regularly scheduled programming...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71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dirty="0" smtClean="0"/>
              <a:t>Why Learn to Program?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85000"/>
              <a:buFont typeface="Arial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Programming skills are useful across a wide range of fields and applications.</a:t>
            </a:r>
            <a:endParaRPr lang="en-US" dirty="0">
              <a:latin typeface="Gill Sans MT" charset="0"/>
            </a:endParaRPr>
          </a:p>
          <a:p>
            <a:pPr lvl="1" eaLnBrk="1" hangingPunct="1">
              <a:buFont typeface="Helvetica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Most scientific oriented professions require some programming</a:t>
            </a:r>
          </a:p>
          <a:p>
            <a:pPr lvl="1" eaLnBrk="1" hangingPunct="1">
              <a:buFont typeface="Helvetica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Computational skills allow you to understand and exploit vast data sources.</a:t>
            </a:r>
            <a:endParaRPr lang="en-US" dirty="0">
              <a:latin typeface="Gill Sans MT" charset="0"/>
            </a:endParaRPr>
          </a:p>
          <a:p>
            <a:pPr lvl="1" eaLnBrk="1" hangingPunct="1">
              <a:buFont typeface="Helvetica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The logical thinking you learn transfers to many other domains</a:t>
            </a:r>
            <a:r>
              <a:rPr lang="en-US" dirty="0" smtClean="0">
                <a:solidFill>
                  <a:srgbClr val="292934"/>
                </a:solidFill>
                <a:latin typeface="Arial" charset="0"/>
                <a:cs typeface="Arial" charset="0"/>
              </a:rPr>
              <a:t>.</a:t>
            </a:r>
          </a:p>
          <a:p>
            <a:pPr lvl="1" eaLnBrk="1" hangingPunct="1">
              <a:buFont typeface="Helvetica" charset="0"/>
              <a:buChar char="•"/>
            </a:pPr>
            <a:endParaRPr lang="en-US" dirty="0">
              <a:latin typeface="Gill Sans MT" charset="0"/>
            </a:endParaRPr>
          </a:p>
          <a:p>
            <a:pPr eaLnBrk="1" hangingPunct="1"/>
            <a:r>
              <a:rPr lang="en-US" sz="2400" dirty="0" smtClean="0">
                <a:latin typeface="Arial"/>
                <a:cs typeface="Arial"/>
              </a:rPr>
              <a:t>It is awesome!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dirty="0" smtClean="0"/>
              <a:t>Grading Scheme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This class has:</a:t>
            </a:r>
            <a:endParaRPr lang="en-US">
              <a:latin typeface="Gill Sans MT" charset="0"/>
            </a:endParaRPr>
          </a:p>
          <a:p>
            <a:pPr lvl="1" eaLnBrk="1" hangingPunct="1">
              <a:buFont typeface="Helvetica" charset="0"/>
              <a:buChar char="•"/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8 Homeworks—these will be small programming assignments (4% each)</a:t>
            </a:r>
            <a:endParaRPr lang="en-US">
              <a:latin typeface="Gill Sans MT" charset="0"/>
            </a:endParaRPr>
          </a:p>
          <a:p>
            <a:pPr lvl="1" eaLnBrk="1" hangingPunct="1">
              <a:buFont typeface="Helvetica" charset="0"/>
              <a:buChar char="•"/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2 Projects—these will be larger programming assignments (8% each)</a:t>
            </a:r>
            <a:endParaRPr lang="en-US">
              <a:latin typeface="Gill Sans MT" charset="0"/>
            </a:endParaRPr>
          </a:p>
          <a:p>
            <a:pPr lvl="1" eaLnBrk="1" hangingPunct="1">
              <a:buFont typeface="Helvetica" charset="0"/>
              <a:buChar char="•"/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10 lab/discussion sections (1% each)</a:t>
            </a:r>
            <a:endParaRPr lang="en-US">
              <a:latin typeface="Gill Sans MT" charset="0"/>
            </a:endParaRPr>
          </a:p>
          <a:p>
            <a:pPr lvl="1" eaLnBrk="1" hangingPunct="1">
              <a:buFont typeface="Helvetica" charset="0"/>
              <a:buChar char="•"/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2 mandatory surveys</a:t>
            </a:r>
          </a:p>
          <a:p>
            <a:pPr lvl="1" eaLnBrk="1" hangingPunct="1">
              <a:buFont typeface="Helvetica" charset="0"/>
              <a:buChar char="•"/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A midterm (15%)</a:t>
            </a:r>
            <a:endParaRPr lang="en-US">
              <a:latin typeface="Gill Sans MT" charset="0"/>
            </a:endParaRPr>
          </a:p>
          <a:p>
            <a:pPr lvl="1" eaLnBrk="1" hangingPunct="1">
              <a:buFont typeface="Helvetica" charset="0"/>
              <a:buChar char="•"/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A </a:t>
            </a:r>
            <a:r>
              <a:rPr lang="en-US" i="1">
                <a:solidFill>
                  <a:srgbClr val="292934"/>
                </a:solidFill>
                <a:latin typeface="Arial" charset="0"/>
                <a:cs typeface="Arial" charset="0"/>
              </a:rPr>
              <a:t>comprehensive</a:t>
            </a: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 final exam (25%)</a:t>
            </a:r>
            <a:endParaRPr lang="en-US">
              <a:latin typeface="Gill Sans MT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A note on labs: Labs are graded, and you MUST attend your assigned section.</a:t>
            </a:r>
            <a:endParaRPr lang="en-US">
              <a:latin typeface="Gill Sans MT" charset="0"/>
            </a:endParaRPr>
          </a:p>
          <a:p>
            <a:pPr eaLnBrk="1" hangingPunct="1"/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dirty="0" smtClean="0"/>
              <a:t>Project Submission / Late Policy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>
                <a:solidFill>
                  <a:srgbClr val="292934"/>
                </a:solidFill>
                <a:latin typeface="Arial" charset="0"/>
                <a:cs typeface="Arial" charset="0"/>
              </a:rPr>
              <a:t>Homeworks</a:t>
            </a: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 and projects will be submitted over the </a:t>
            </a:r>
            <a:r>
              <a:rPr lang="en-US" dirty="0" err="1">
                <a:solidFill>
                  <a:srgbClr val="292934"/>
                </a:solidFill>
                <a:latin typeface="Arial" charset="0"/>
                <a:cs typeface="Arial" charset="0"/>
              </a:rPr>
              <a:t>gl</a:t>
            </a: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 server with the submit command (you will learn all about this later).</a:t>
            </a:r>
            <a:endParaRPr lang="en-US" dirty="0">
              <a:latin typeface="Gill Sans M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u="sng" dirty="0" err="1">
                <a:solidFill>
                  <a:srgbClr val="292934"/>
                </a:solidFill>
                <a:latin typeface="Arial" charset="0"/>
                <a:cs typeface="Arial" charset="0"/>
              </a:rPr>
              <a:t>Homeworks</a:t>
            </a:r>
            <a:r>
              <a:rPr lang="en-US" b="1" i="1" u="sng" dirty="0">
                <a:solidFill>
                  <a:srgbClr val="292934"/>
                </a:solidFill>
                <a:latin typeface="Arial" charset="0"/>
                <a:cs typeface="Arial" charset="0"/>
              </a:rPr>
              <a:t> will always be due at 5 pm.  Late </a:t>
            </a:r>
            <a:r>
              <a:rPr lang="en-US" b="1" i="1" u="sng" dirty="0" err="1">
                <a:solidFill>
                  <a:srgbClr val="292934"/>
                </a:solidFill>
                <a:latin typeface="Arial" charset="0"/>
                <a:cs typeface="Arial" charset="0"/>
              </a:rPr>
              <a:t>homeworks</a:t>
            </a:r>
            <a:r>
              <a:rPr lang="en-US" b="1" i="1" u="sng" dirty="0">
                <a:solidFill>
                  <a:srgbClr val="292934"/>
                </a:solidFill>
                <a:latin typeface="Arial" charset="0"/>
                <a:cs typeface="Arial" charset="0"/>
              </a:rPr>
              <a:t> will receive a zero.</a:t>
            </a:r>
            <a:endParaRPr lang="en-US" dirty="0">
              <a:latin typeface="Gill Sans M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It is not recommended that you submit close to the deadline, as sometimes the server gets overloaded with everyone trying to submit</a:t>
            </a:r>
            <a:r>
              <a:rPr lang="en-US" dirty="0" smtClean="0">
                <a:solidFill>
                  <a:srgbClr val="292934"/>
                </a:solidFill>
                <a:latin typeface="Arial" charset="0"/>
                <a:cs typeface="Arial" charset="0"/>
              </a:rPr>
              <a:t>.</a:t>
            </a:r>
            <a:endParaRPr lang="en-US" dirty="0">
              <a:solidFill>
                <a:srgbClr val="292934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Developing programs is </a:t>
            </a:r>
            <a:r>
              <a:rPr lang="en-US" strike="sngStrike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tricky and </a:t>
            </a:r>
            <a:r>
              <a:rPr lang="en-US" strike="sngStrike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unpredictable</a:t>
            </a:r>
            <a:r>
              <a:rPr lang="en-US" dirty="0" smtClean="0">
                <a:solidFill>
                  <a:srgbClr val="292934"/>
                </a:solidFill>
                <a:latin typeface="Arial" charset="0"/>
                <a:cs typeface="Arial" charset="0"/>
              </a:rPr>
              <a:t> predictably tricky. 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u="sng" dirty="0" smtClean="0">
                <a:solidFill>
                  <a:srgbClr val="292934"/>
                </a:solidFill>
                <a:latin typeface="Arial" charset="0"/>
                <a:cs typeface="Arial" charset="0"/>
              </a:rPr>
              <a:t>Always </a:t>
            </a:r>
            <a:r>
              <a:rPr lang="en-US" b="1" i="1" u="sng" dirty="0">
                <a:solidFill>
                  <a:srgbClr val="292934"/>
                </a:solidFill>
                <a:latin typeface="Arial" charset="0"/>
                <a:cs typeface="Arial" charset="0"/>
              </a:rPr>
              <a:t>start early and submit early.</a:t>
            </a:r>
            <a:endParaRPr lang="en-US" dirty="0">
              <a:latin typeface="Gill Sans MT" charset="0"/>
            </a:endParaRPr>
          </a:p>
          <a:p>
            <a:pPr eaLnBrk="1" hangingPunct="1"/>
            <a:endParaRPr lang="en-US" dirty="0">
              <a:latin typeface="Gill Sans MT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dirty="0" smtClean="0"/>
              <a:t>Academic Integrity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In this class we will have a number of homeworks and projects.  You should never, ever submit work done by someone else as your own.</a:t>
            </a:r>
            <a:endParaRPr lang="en-US">
              <a:latin typeface="Gill Sans M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If you submit code that is identical, or is functionally identical (does the same thing but with different variable names or ordering) both students will get a 0 on the assignment and a letter grade drop in the class.  This means your maximum possible grade becomes a low B, even if you perform perfectly on the rest of the course.</a:t>
            </a:r>
            <a:endParaRPr lang="en-US">
              <a:latin typeface="Gill Sans MT" charset="0"/>
            </a:endParaRPr>
          </a:p>
          <a:p>
            <a:pPr eaLnBrk="1" hangingPunct="1"/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dirty="0" smtClean="0"/>
              <a:t>Academic Integrity (cont.)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Avoid:</a:t>
            </a:r>
            <a:endParaRPr lang="en-US">
              <a:latin typeface="Gill Sans MT" charset="0"/>
            </a:endParaRPr>
          </a:p>
          <a:p>
            <a:pPr lvl="1"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Copying and pasting another student's code</a:t>
            </a:r>
            <a:endParaRPr lang="en-US">
              <a:latin typeface="Gill Sans MT" charset="0"/>
            </a:endParaRPr>
          </a:p>
          <a:p>
            <a:pPr lvl="1"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Leaving your computer logged in where another student can access it. </a:t>
            </a:r>
            <a:endParaRPr lang="en-US">
              <a:latin typeface="Gill Sans MT" charset="0"/>
            </a:endParaRPr>
          </a:p>
          <a:p>
            <a:pPr lvl="1"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Giving your code to another student.</a:t>
            </a:r>
            <a:endParaRPr lang="en-US">
              <a:latin typeface="Gill Sans MT" charset="0"/>
            </a:endParaRPr>
          </a:p>
          <a:p>
            <a:pPr lvl="1"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Attempting to buy code online.  This will most likely result in an immediate F in the class.</a:t>
            </a:r>
            <a:endParaRPr lang="en-US">
              <a:latin typeface="Gill Sans MT" charset="0"/>
            </a:endParaRPr>
          </a:p>
          <a:p>
            <a:pPr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Things that are ok (and encouraged):</a:t>
            </a:r>
            <a:endParaRPr lang="en-US">
              <a:latin typeface="Gill Sans MT" charset="0"/>
            </a:endParaRPr>
          </a:p>
          <a:p>
            <a:pPr lvl="1"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Talking to your friends about a problem</a:t>
            </a:r>
            <a:endParaRPr lang="en-US">
              <a:latin typeface="Gill Sans MT" charset="0"/>
            </a:endParaRPr>
          </a:p>
          <a:p>
            <a:pPr lvl="1"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Helping a fellow student debug (as long as your hands don't touch the keyboard!)</a:t>
            </a:r>
            <a:endParaRPr lang="en-US">
              <a:latin typeface="Gill Sans MT" charset="0"/>
            </a:endParaRPr>
          </a:p>
          <a:p>
            <a:pPr lvl="1"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Getting help from a TA or tutor.</a:t>
            </a:r>
            <a:endParaRPr lang="en-US">
              <a:latin typeface="Gill Sans MT" charset="0"/>
            </a:endParaRPr>
          </a:p>
          <a:p>
            <a:pPr eaLnBrk="1" hangingPunct="1"/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7222753" cy="4815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0394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5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4" y="762000"/>
            <a:ext cx="7884236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8148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dirty="0" smtClean="0"/>
              <a:t>Academic Integrity (cont. again)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Why are there three slides on cheating?</a:t>
            </a:r>
            <a:endParaRPr lang="en-US">
              <a:latin typeface="Gill Sans MT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Gill Sans M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Every semester, around 20 students get caught sharing code. Typically, they are stressed, confused, and just wanted to take a shortcut or help a friend. These students endanger their entire academic career when they get caught.</a:t>
            </a:r>
            <a:endParaRPr lang="en-US">
              <a:latin typeface="Gill Sans MT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Gill Sans MT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If you feel like you can't possibly finish a project or homework on your own, contact someone in the course staff for help.</a:t>
            </a:r>
            <a:endParaRPr lang="en-US">
              <a:latin typeface="Gill Sans MT" charset="0"/>
            </a:endParaRPr>
          </a:p>
          <a:p>
            <a:pPr eaLnBrk="1" hangingPunct="1"/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dirty="0" smtClean="0"/>
              <a:t>Where to Go for Help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There are a number of places you can go if you are struggling!</a:t>
            </a:r>
            <a:endParaRPr lang="en-US">
              <a:latin typeface="Gill Sans MT" charset="0"/>
            </a:endParaRPr>
          </a:p>
          <a:p>
            <a:pPr lvl="1"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Make friends in the class. Programming is more fun if people around you are working on the same problem.</a:t>
            </a:r>
            <a:endParaRPr lang="en-US">
              <a:latin typeface="Gill Sans MT" charset="0"/>
            </a:endParaRPr>
          </a:p>
          <a:p>
            <a:pPr lvl="1"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All of our TAs happy to help.</a:t>
            </a:r>
            <a:endParaRPr lang="en-US">
              <a:latin typeface="Gill Sans MT" charset="0"/>
            </a:endParaRPr>
          </a:p>
          <a:p>
            <a:pPr lvl="1"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If the TAs aren't working out, come by the professors’ office hours (this should not be your first resort for help)</a:t>
            </a:r>
            <a:endParaRPr lang="en-US">
              <a:latin typeface="Gill Sans MT" charset="0"/>
            </a:endParaRPr>
          </a:p>
          <a:p>
            <a:pPr eaLnBrk="1" hangingPunct="1"/>
            <a:r>
              <a:rPr lang="en-US">
                <a:solidFill>
                  <a:srgbClr val="292934"/>
                </a:solidFill>
                <a:latin typeface="Arial" charset="0"/>
                <a:cs typeface="Arial" charset="0"/>
              </a:rPr>
              <a:t>All office hours are posted on the website.</a:t>
            </a:r>
            <a:endParaRPr lang="en-US">
              <a:latin typeface="Gill Sans MT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Gill Sans MT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Gill Sans MT" charset="0"/>
            </a:endParaRPr>
          </a:p>
          <a:p>
            <a:pPr eaLnBrk="1" hangingPunct="1">
              <a:lnSpc>
                <a:spcPct val="90000"/>
              </a:lnSpc>
            </a:pPr>
            <a:endParaRPr lang="en-US">
              <a:latin typeface="Gill Sans MT" charset="0"/>
            </a:endParaRPr>
          </a:p>
          <a:p>
            <a:pPr eaLnBrk="1" hangingPunct="1"/>
            <a:endParaRPr lang="en-US">
              <a:latin typeface="Gill Sans MT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dirty="0" smtClean="0"/>
              <a:t>What this </a:t>
            </a:r>
            <a:r>
              <a:rPr lang="en-US" dirty="0"/>
              <a:t>C</a:t>
            </a:r>
            <a:r>
              <a:rPr lang="en-US" dirty="0" smtClean="0"/>
              <a:t>ourse is About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85000"/>
              <a:buFont typeface="Arial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We’re going to come up with </a:t>
            </a:r>
            <a:r>
              <a:rPr lang="en-US" i="1" dirty="0">
                <a:solidFill>
                  <a:srgbClr val="292934"/>
                </a:solidFill>
                <a:latin typeface="Arial" charset="0"/>
                <a:cs typeface="Arial" charset="0"/>
              </a:rPr>
              <a:t>algorithmic </a:t>
            </a: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solutions to problems.</a:t>
            </a:r>
            <a:endParaRPr lang="en-US" dirty="0">
              <a:latin typeface="Gill Sans MT" charset="0"/>
            </a:endParaRPr>
          </a:p>
          <a:p>
            <a:pPr lvl="1" eaLnBrk="1" hangingPunct="1">
              <a:buSzPct val="85000"/>
              <a:buFont typeface="Arial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An algorithm is a step of unambiguous steps that allows you to solve a problem.</a:t>
            </a:r>
            <a:endParaRPr lang="en-US" dirty="0">
              <a:latin typeface="Gill Sans MT" charset="0"/>
            </a:endParaRPr>
          </a:p>
          <a:p>
            <a:pPr lvl="1" eaLnBrk="1" hangingPunct="1">
              <a:buSzPct val="85000"/>
              <a:buFont typeface="Arial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Think of a </a:t>
            </a:r>
            <a:r>
              <a:rPr lang="en-US" dirty="0" smtClean="0">
                <a:solidFill>
                  <a:srgbClr val="292934"/>
                </a:solidFill>
                <a:latin typeface="Arial" charset="0"/>
                <a:cs typeface="Arial" charset="0"/>
              </a:rPr>
              <a:t>recipe — a </a:t>
            </a: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recipe is an algorithm for making food.</a:t>
            </a:r>
            <a:endParaRPr lang="en-US" dirty="0">
              <a:latin typeface="Gill Sans MT" charset="0"/>
            </a:endParaRPr>
          </a:p>
          <a:p>
            <a:pPr eaLnBrk="1" hangingPunct="1">
              <a:buSzPct val="85000"/>
              <a:buFont typeface="Arial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We will communicate our algorithms to computers using the Python.</a:t>
            </a:r>
            <a:endParaRPr lang="en-US" dirty="0">
              <a:latin typeface="Gill Sans MT" charset="0"/>
            </a:endParaRPr>
          </a:p>
          <a:p>
            <a:pPr eaLnBrk="1" hangingPunct="1"/>
            <a:endParaRPr lang="en-US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/>
              <a:buNone/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696200" cy="4800600"/>
          </a:xfrm>
        </p:spPr>
        <p:txBody>
          <a:bodyPr/>
          <a:lstStyle/>
          <a:p>
            <a:pPr eaLnBrk="1" hangingPunct="1">
              <a:buSzPct val="85000"/>
              <a:buFont typeface="Arial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By the end of this class, you will be able to:</a:t>
            </a:r>
            <a:endParaRPr lang="en-US" dirty="0">
              <a:latin typeface="Gill Sans MT" charset="0"/>
            </a:endParaRPr>
          </a:p>
          <a:p>
            <a:pPr lvl="1" eaLnBrk="1" hangingPunct="1">
              <a:buFont typeface="Helvetica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Use an algorithmic approach to solve computational problems</a:t>
            </a:r>
          </a:p>
          <a:p>
            <a:pPr lvl="1" eaLnBrk="1" hangingPunct="1">
              <a:buFont typeface="Helvetica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Decompose complex problems into simpler ones</a:t>
            </a:r>
            <a:endParaRPr lang="en-US" dirty="0">
              <a:latin typeface="Gill Sans MT" charset="0"/>
            </a:endParaRPr>
          </a:p>
          <a:p>
            <a:pPr lvl="1" eaLnBrk="1" hangingPunct="1">
              <a:buFont typeface="Helvetica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Write and </a:t>
            </a:r>
            <a:r>
              <a:rPr lang="en-US" sz="3600" dirty="0">
                <a:solidFill>
                  <a:srgbClr val="292934"/>
                </a:solidFill>
                <a:latin typeface="Arial" charset="0"/>
                <a:cs typeface="Arial" charset="0"/>
              </a:rPr>
              <a:t>debug</a:t>
            </a: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 programs in the Python programming language</a:t>
            </a:r>
            <a:endParaRPr lang="en-US" dirty="0">
              <a:latin typeface="Gill Sans MT" charset="0"/>
            </a:endParaRPr>
          </a:p>
          <a:p>
            <a:pPr lvl="1" eaLnBrk="1" hangingPunct="1">
              <a:buFont typeface="Helvetica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 charset="0"/>
                <a:cs typeface="Arial" charset="0"/>
              </a:rPr>
              <a:t>Be comfortable with basic use of the Unix computing environment</a:t>
            </a:r>
            <a:endParaRPr lang="en-US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... and now for something completely different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9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5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71800"/>
            <a:ext cx="3856032" cy="3309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Programming is like Legos (sort of)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5105400"/>
          </a:xfrm>
        </p:spPr>
        <p:txBody>
          <a:bodyPr/>
          <a:lstStyle/>
          <a:p>
            <a:r>
              <a:rPr lang="en-US" dirty="0" smtClean="0"/>
              <a:t>big things are constructed from small pieces</a:t>
            </a:r>
          </a:p>
          <a:p>
            <a:r>
              <a:rPr lang="en-US" dirty="0" smtClean="0"/>
              <a:t>must pay attention to detail</a:t>
            </a:r>
          </a:p>
          <a:p>
            <a:r>
              <a:rPr lang="en-US" dirty="0" smtClean="0"/>
              <a:t>many ways to construct an object</a:t>
            </a:r>
          </a:p>
          <a:p>
            <a:r>
              <a:rPr lang="en-US" dirty="0" smtClean="0"/>
              <a:t>should be a creative process</a:t>
            </a:r>
            <a:endParaRPr lang="en-US" dirty="0"/>
          </a:p>
          <a:p>
            <a:pPr marL="9525" indent="0">
              <a:buNone/>
            </a:pPr>
            <a:r>
              <a:rPr lang="en-US" dirty="0" smtClean="0"/>
              <a:t>... suppose this class taught </a:t>
            </a:r>
            <a:r>
              <a:rPr lang="en-US" dirty="0" err="1" smtClean="0"/>
              <a:t>lego</a:t>
            </a:r>
            <a:r>
              <a:rPr lang="en-US" dirty="0" smtClean="0"/>
              <a:t> construction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7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0721"/>
            <a:ext cx="4876800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1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7222753" cy="4815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045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Typing</a:t>
            </a:r>
          </a:p>
          <a:p>
            <a:r>
              <a:rPr lang="en-US" dirty="0" smtClean="0"/>
              <a:t>Coding</a:t>
            </a:r>
          </a:p>
          <a:p>
            <a:r>
              <a:rPr lang="en-US" dirty="0" smtClean="0"/>
              <a:t>Designing</a:t>
            </a:r>
          </a:p>
          <a:p>
            <a:r>
              <a:rPr lang="en-US" dirty="0" smtClean="0"/>
              <a:t>Architecting</a:t>
            </a:r>
          </a:p>
          <a:p>
            <a:endParaRPr lang="en-US" dirty="0"/>
          </a:p>
          <a:p>
            <a:r>
              <a:rPr lang="en-US" dirty="0" smtClean="0"/>
              <a:t>Hacking</a:t>
            </a:r>
          </a:p>
          <a:p>
            <a:r>
              <a:rPr lang="en-US" dirty="0" smtClean="0"/>
              <a:t>Scripting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38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10499856</TotalTime>
  <Pages>26</Pages>
  <Words>813</Words>
  <Application>Microsoft Macintosh PowerPoint</Application>
  <PresentationFormat>Letter Paper (8.5x11 in)</PresentationFormat>
  <Paragraphs>85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Solstice</vt:lpstr>
      <vt:lpstr>Lecture 1: Overview  CMSC 201 Computer Science 1  (Prof. Chang version)  </vt:lpstr>
      <vt:lpstr>Course Info</vt:lpstr>
      <vt:lpstr>What this Course is About</vt:lpstr>
      <vt:lpstr>Objectives</vt:lpstr>
      <vt:lpstr>LEGOS</vt:lpstr>
      <vt:lpstr>Programming is like Legos (sort of)</vt:lpstr>
      <vt:lpstr>PowerPoint Presentation</vt:lpstr>
      <vt:lpstr>PowerPoint Presentation</vt:lpstr>
      <vt:lpstr>Different types of 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Scripting?</vt:lpstr>
      <vt:lpstr>PowerPoint Presentation</vt:lpstr>
      <vt:lpstr>PowerPoint Presentation</vt:lpstr>
      <vt:lpstr>Why Learn to Program?</vt:lpstr>
      <vt:lpstr>Grading Scheme</vt:lpstr>
      <vt:lpstr>Project Submission / Late Policy</vt:lpstr>
      <vt:lpstr>Academic Integrity</vt:lpstr>
      <vt:lpstr>Academic Integrity (cont.)</vt:lpstr>
      <vt:lpstr>PowerPoint Presentation</vt:lpstr>
      <vt:lpstr>PowerPoint Presentation</vt:lpstr>
      <vt:lpstr>Academic Integrity (cont. again)</vt:lpstr>
      <vt:lpstr>Where to Go for 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Perception and Applications  Visualization Ô96 Course: From Perceptual Psychophysics to Graphic Design   Penny Rheingans University of Mississippi  </dc:title>
  <dc:subject/>
  <dc:creator>UNIVERSITY OF MISSISSIPPI LIBRARIES</dc:creator>
  <cp:keywords/>
  <dc:description/>
  <cp:lastModifiedBy>Richard Chang</cp:lastModifiedBy>
  <cp:revision>134</cp:revision>
  <cp:lastPrinted>2013-08-28T19:48:16Z</cp:lastPrinted>
  <dcterms:created xsi:type="dcterms:W3CDTF">1996-08-26T05:40:49Z</dcterms:created>
  <dcterms:modified xsi:type="dcterms:W3CDTF">2015-01-27T05:12:09Z</dcterms:modified>
</cp:coreProperties>
</file>